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416" r:id="rId2"/>
    <p:sldId id="429" r:id="rId3"/>
    <p:sldId id="424" r:id="rId4"/>
    <p:sldId id="436" r:id="rId5"/>
    <p:sldId id="422" r:id="rId6"/>
    <p:sldId id="423" r:id="rId7"/>
    <p:sldId id="435" r:id="rId8"/>
    <p:sldId id="428" r:id="rId9"/>
    <p:sldId id="425" r:id="rId10"/>
    <p:sldId id="430" r:id="rId11"/>
    <p:sldId id="418" r:id="rId12"/>
    <p:sldId id="419" r:id="rId13"/>
    <p:sldId id="434" r:id="rId14"/>
    <p:sldId id="417" r:id="rId15"/>
    <p:sldId id="327" r:id="rId16"/>
    <p:sldId id="260" r:id="rId17"/>
    <p:sldId id="377" r:id="rId18"/>
    <p:sldId id="359" r:id="rId19"/>
    <p:sldId id="382" r:id="rId20"/>
    <p:sldId id="388" r:id="rId21"/>
    <p:sldId id="383" r:id="rId22"/>
    <p:sldId id="437" r:id="rId23"/>
    <p:sldId id="438" r:id="rId24"/>
    <p:sldId id="386" r:id="rId25"/>
    <p:sldId id="439" r:id="rId26"/>
    <p:sldId id="312" r:id="rId27"/>
    <p:sldId id="354" r:id="rId28"/>
    <p:sldId id="334" r:id="rId29"/>
    <p:sldId id="360" r:id="rId30"/>
    <p:sldId id="363" r:id="rId31"/>
    <p:sldId id="362" r:id="rId32"/>
    <p:sldId id="361" r:id="rId33"/>
    <p:sldId id="352" r:id="rId34"/>
    <p:sldId id="337" r:id="rId35"/>
    <p:sldId id="338" r:id="rId36"/>
    <p:sldId id="339" r:id="rId37"/>
    <p:sldId id="340" r:id="rId38"/>
    <p:sldId id="440" r:id="rId39"/>
    <p:sldId id="441" r:id="rId40"/>
    <p:sldId id="442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40" autoAdjust="0"/>
  </p:normalViewPr>
  <p:slideViewPr>
    <p:cSldViewPr>
      <p:cViewPr varScale="1">
        <p:scale>
          <a:sx n="59" d="100"/>
          <a:sy n="59" d="100"/>
        </p:scale>
        <p:origin x="76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1DE35-FDB4-4985-8EA2-E7891C35F4BC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F9F26-CCCB-44B7-B943-D727CE851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462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F26-CCCB-44B7-B943-D727CE851CB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487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F26-CCCB-44B7-B943-D727CE851CB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291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7B880A5-37DB-4587-A439-4E64B952DACA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96965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F26-CCCB-44B7-B943-D727CE851CBB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517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29D6-2585-4AA7-A5C8-614860A2D26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A69F-7ACF-4DC2-89BD-67AC6CC97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29D6-2585-4AA7-A5C8-614860A2D26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A69F-7ACF-4DC2-89BD-67AC6CC97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29D6-2585-4AA7-A5C8-614860A2D26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A69F-7ACF-4DC2-89BD-67AC6CC97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29D6-2585-4AA7-A5C8-614860A2D26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A69F-7ACF-4DC2-89BD-67AC6CC97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29D6-2585-4AA7-A5C8-614860A2D26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A69F-7ACF-4DC2-89BD-67AC6CC97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29D6-2585-4AA7-A5C8-614860A2D26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A69F-7ACF-4DC2-89BD-67AC6CC97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29D6-2585-4AA7-A5C8-614860A2D26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A69F-7ACF-4DC2-89BD-67AC6CC97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29D6-2585-4AA7-A5C8-614860A2D26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A69F-7ACF-4DC2-89BD-67AC6CC97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29D6-2585-4AA7-A5C8-614860A2D26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A69F-7ACF-4DC2-89BD-67AC6CC97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29D6-2585-4AA7-A5C8-614860A2D26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A69F-7ACF-4DC2-89BD-67AC6CC97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29D6-2585-4AA7-A5C8-614860A2D26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A69F-7ACF-4DC2-89BD-67AC6CC97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229D6-2585-4AA7-A5C8-614860A2D26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9A69F-7ACF-4DC2-89BD-67AC6CC97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pPr marL="0" indent="0" algn="ctr">
              <a:lnSpc>
                <a:spcPct val="90000"/>
              </a:lnSpc>
              <a:buNone/>
            </a:pPr>
            <a:r>
              <a:rPr lang="ru-RU" sz="4400" dirty="0" smtClean="0"/>
              <a:t> </a:t>
            </a:r>
          </a:p>
          <a:p>
            <a:pPr marL="0" indent="0" algn="ctr">
              <a:lnSpc>
                <a:spcPct val="90000"/>
              </a:lnSpc>
              <a:buNone/>
            </a:pPr>
            <a:endParaRPr lang="ru-RU" sz="44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ru-RU" sz="5200" b="1" dirty="0" smtClean="0">
                <a:solidFill>
                  <a:schemeClr val="tx2">
                    <a:lumMod val="50000"/>
                  </a:schemeClr>
                </a:solidFill>
              </a:rPr>
              <a:t>Основы рационального питания  подростка</a:t>
            </a:r>
          </a:p>
          <a:p>
            <a:pPr marL="0" indent="0" algn="ctr">
              <a:lnSpc>
                <a:spcPct val="90000"/>
              </a:lnSpc>
              <a:buNone/>
            </a:pPr>
            <a:endParaRPr lang="ru-RU" sz="4400" dirty="0" smtClean="0"/>
          </a:p>
          <a:p>
            <a:pPr>
              <a:lnSpc>
                <a:spcPct val="90000"/>
              </a:lnSpc>
            </a:pPr>
            <a:endParaRPr lang="ru-RU" altLang="ru-RU" sz="26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ru-RU" altLang="ru-RU" sz="2000" b="1" dirty="0" smtClean="0"/>
              <a:t>  ГБУЗ </a:t>
            </a:r>
            <a:r>
              <a:rPr lang="ru-RU" altLang="ru-RU" sz="2000" b="1" dirty="0"/>
              <a:t>«Пензенский областной центр общественного здоровья и медицинской профилактики»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ru-RU" altLang="ru-RU" sz="2000" b="1" dirty="0" smtClean="0"/>
              <a:t>                    Врач </a:t>
            </a:r>
            <a:r>
              <a:rPr lang="ru-RU" altLang="ru-RU" sz="2000" b="1" dirty="0"/>
              <a:t>по медицинской профилактике </a:t>
            </a:r>
            <a:r>
              <a:rPr lang="ru-RU" altLang="ru-RU" sz="2000" b="1" dirty="0" smtClean="0"/>
              <a:t> Филюшкина А.А.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ru-RU" altLang="ru-RU" sz="2000" b="1" dirty="0" smtClean="0"/>
              <a:t>2021 г</a:t>
            </a:r>
          </a:p>
          <a:p>
            <a:pPr>
              <a:lnSpc>
                <a:spcPct val="90000"/>
              </a:lnSpc>
            </a:pPr>
            <a:endParaRPr lang="ru-RU" altLang="ru-RU" sz="2000" dirty="0">
              <a:solidFill>
                <a:srgbClr val="0000CC"/>
              </a:solidFill>
            </a:endParaRPr>
          </a:p>
          <a:p>
            <a:pPr marL="0" indent="0" algn="ctr">
              <a:buNone/>
            </a:pPr>
            <a:endParaRPr lang="ru-RU" sz="4400" dirty="0"/>
          </a:p>
        </p:txBody>
      </p:sp>
      <p:pic>
        <p:nvPicPr>
          <p:cNvPr id="4" name="Рисунок 3" descr="\\192.168.110.252\Public\Бочкарева\эмблема ПОЦОЗиМП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808312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sun9-74.userapi.com/impg/k1CNPA70dczYWTcWlwiMgFoGKOu99uCpKbpx3Q/P0Ye7OtTXFw.jpg?size=1200x800&amp;quality=96&amp;proxy=1&amp;sign=ff20db30718396552ca8b83b2398a23c&amp;c_uniq_tag=jlBUvuf0mJ5GDafaJ9IO41Aq5mDK4xdLEAt1IeXIq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0"/>
            <a:ext cx="4211960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63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Последствия избыточного питания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у детей 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99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C00000"/>
                </a:solidFill>
              </a:rPr>
              <a:t>У</a:t>
            </a:r>
            <a:r>
              <a:rPr lang="ru-RU" sz="2400" dirty="0" smtClean="0">
                <a:solidFill>
                  <a:srgbClr val="C00000"/>
                </a:solidFill>
              </a:rPr>
              <a:t>величивается </a:t>
            </a:r>
            <a:r>
              <a:rPr lang="ru-RU" sz="2400" dirty="0">
                <a:solidFill>
                  <a:srgbClr val="C00000"/>
                </a:solidFill>
              </a:rPr>
              <a:t>риск </a:t>
            </a:r>
            <a:r>
              <a:rPr lang="ru-RU" sz="2400" dirty="0" smtClean="0">
                <a:solidFill>
                  <a:srgbClr val="C00000"/>
                </a:solidFill>
              </a:rPr>
              <a:t>возникновения:</a:t>
            </a:r>
          </a:p>
          <a:p>
            <a:r>
              <a:rPr lang="ru-RU" sz="2400" dirty="0"/>
              <a:t>а</a:t>
            </a:r>
            <a:r>
              <a:rPr lang="ru-RU" sz="2400" dirty="0" smtClean="0"/>
              <a:t>ртериальной	 гипертензии,</a:t>
            </a:r>
          </a:p>
          <a:p>
            <a:r>
              <a:rPr lang="ru-RU" sz="2400" dirty="0"/>
              <a:t>о</a:t>
            </a:r>
            <a:r>
              <a:rPr lang="ru-RU" sz="2400" dirty="0" smtClean="0"/>
              <a:t>жирения,</a:t>
            </a:r>
          </a:p>
          <a:p>
            <a:r>
              <a:rPr lang="ru-RU" sz="2400" dirty="0" smtClean="0"/>
              <a:t>сахарного  диабета,</a:t>
            </a:r>
          </a:p>
          <a:p>
            <a:r>
              <a:rPr lang="ru-RU" sz="2400" dirty="0"/>
              <a:t>о</a:t>
            </a:r>
            <a:r>
              <a:rPr lang="ru-RU" sz="2400" dirty="0" smtClean="0"/>
              <a:t>нкологических заболеваний,</a:t>
            </a:r>
          </a:p>
          <a:p>
            <a:r>
              <a:rPr lang="ru-RU" sz="2400" dirty="0" smtClean="0"/>
              <a:t>ЖКБ,</a:t>
            </a:r>
          </a:p>
          <a:p>
            <a:r>
              <a:rPr lang="ru-RU" sz="2400" dirty="0" smtClean="0"/>
              <a:t>заболеваний суставов,</a:t>
            </a:r>
          </a:p>
          <a:p>
            <a:r>
              <a:rPr lang="ru-RU" sz="2400" dirty="0"/>
              <a:t>г</a:t>
            </a:r>
            <a:r>
              <a:rPr lang="ru-RU" sz="2400" dirty="0" smtClean="0"/>
              <a:t>ормонального дисбаланса.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Снижается качество жизни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7" y="2780928"/>
            <a:ext cx="3056841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3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50825"/>
            <a:ext cx="8229600" cy="1143000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rgbClr val="7030A0"/>
                </a:solidFill>
              </a:rPr>
              <a:t>Состояние здоровья школьников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928688" y="1557338"/>
            <a:ext cx="8229600" cy="4895850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400" dirty="0" smtClean="0"/>
              <a:t> </a:t>
            </a:r>
            <a:r>
              <a:rPr lang="ru-RU" altLang="ru-RU" sz="2400" b="1" dirty="0" smtClean="0"/>
              <a:t>В последние годы отмечается: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400" dirty="0" smtClean="0"/>
              <a:t>– значительное снижение числа абсолютно здоровых детей (их остается к окончанию школы не более 10-12 %);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400" dirty="0" smtClean="0"/>
              <a:t>– стремительный рост числа функциональных нарушений и хронических заболеваний, которые регистрируются более чем у 50-60 % подростков;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400" dirty="0" smtClean="0"/>
              <a:t>– резкое увеличение доли патологии органов пищеварения, опорно-двигательного аппарата, органов зрения, а также неврозов;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400" dirty="0" smtClean="0"/>
              <a:t>– увеличение числа подростков, имеющих несколько диагнозов (у 20 % до 5 и более).</a:t>
            </a:r>
          </a:p>
        </p:txBody>
      </p:sp>
    </p:spTree>
    <p:extLst>
      <p:ext uri="{BB962C8B-B14F-4D97-AF65-F5344CB8AC3E}">
        <p14:creationId xmlns:p14="http://schemas.microsoft.com/office/powerpoint/2010/main" val="191221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smtClean="0">
                <a:solidFill>
                  <a:srgbClr val="7030A0"/>
                </a:solidFill>
              </a:rPr>
              <a:t>Телосложение подростков 15-17 лет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417638"/>
            <a:ext cx="5832475" cy="539591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dirty="0"/>
              <a:t> </a:t>
            </a:r>
            <a:r>
              <a:rPr lang="ru-RU" sz="2400" dirty="0" smtClean="0"/>
              <a:t>По сравнению с подростками конца 80-начала 90-х годов у современных отмечается: </a:t>
            </a:r>
          </a:p>
          <a:p>
            <a:pPr>
              <a:defRPr/>
            </a:pPr>
            <a:r>
              <a:rPr lang="ru-RU" sz="2400" dirty="0" smtClean="0"/>
              <a:t>снижение темпов роста и «грацилизация» телосложения, </a:t>
            </a:r>
          </a:p>
          <a:p>
            <a:pPr>
              <a:defRPr/>
            </a:pPr>
            <a:r>
              <a:rPr lang="ru-RU" sz="2400" dirty="0" smtClean="0"/>
              <a:t>уменьшение массы тела,</a:t>
            </a:r>
          </a:p>
          <a:p>
            <a:pPr>
              <a:defRPr/>
            </a:pPr>
            <a:r>
              <a:rPr lang="ru-RU" sz="2400" dirty="0"/>
              <a:t>с</a:t>
            </a:r>
            <a:r>
              <a:rPr lang="ru-RU" sz="2400" dirty="0" smtClean="0"/>
              <a:t>нижение силы мышц, физической работоспособности, физической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400" dirty="0"/>
              <a:t> </a:t>
            </a:r>
            <a:r>
              <a:rPr lang="ru-RU" sz="2400" dirty="0" smtClean="0"/>
              <a:t>    подготовленности,</a:t>
            </a:r>
          </a:p>
          <a:p>
            <a:pPr>
              <a:defRPr/>
            </a:pPr>
            <a:r>
              <a:rPr lang="ru-RU" sz="2400" dirty="0" smtClean="0"/>
              <a:t>у 9% отмечается дефицит массы тела, </a:t>
            </a:r>
          </a:p>
          <a:p>
            <a:pPr>
              <a:defRPr/>
            </a:pPr>
            <a:r>
              <a:rPr lang="ru-RU" sz="2400" dirty="0" smtClean="0"/>
              <a:t>у 9% - ожирение.</a:t>
            </a:r>
          </a:p>
        </p:txBody>
      </p:sp>
      <p:pic>
        <p:nvPicPr>
          <p:cNvPr id="7172" name="Picture 9" descr="http://s8.favim.com/orig/150724/boy-control-fat-lose-Favim.com-30048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054225"/>
            <a:ext cx="3203575" cy="40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64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Здоровое питание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493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Для </a:t>
            </a:r>
            <a:r>
              <a:rPr lang="ru-RU" sz="2400" dirty="0"/>
              <a:t>правильного </a:t>
            </a:r>
            <a:r>
              <a:rPr lang="ru-RU" sz="2400" dirty="0" smtClean="0"/>
              <a:t>роста и развития подростка </a:t>
            </a:r>
            <a:r>
              <a:rPr lang="ru-RU" sz="2400" dirty="0"/>
              <a:t>необходимо сбалансированное полноценное питание. </a:t>
            </a:r>
          </a:p>
          <a:p>
            <a:pPr marL="0" indent="0">
              <a:buNone/>
            </a:pPr>
            <a:r>
              <a:rPr lang="ru-RU" sz="2400" b="1" dirty="0"/>
              <a:t>Здоровое питание </a:t>
            </a:r>
            <a:r>
              <a:rPr lang="ru-RU" sz="2400" dirty="0"/>
              <a:t>— это питание, которое обеспечивает рост, нормальное развитие человека, способствующее укреплению и сохранению его здоровья  и профилактике заболеваний.</a:t>
            </a:r>
          </a:p>
          <a:p>
            <a:endParaRPr lang="ru-RU" dirty="0"/>
          </a:p>
        </p:txBody>
      </p:sp>
      <p:pic>
        <p:nvPicPr>
          <p:cNvPr id="3074" name="Picture 2" descr="https://xn--80apfedmab8e4d.xn--p1ai/wp-content/uploads/2018/03/old-vs-new-diet-advice-243483139-1280-1024x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391" y="2708920"/>
            <a:ext cx="3312368" cy="220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75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ma3.su/images/easyblog_articles/4669/1382625078v1699e-1024x7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88840"/>
            <a:ext cx="6129263" cy="46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+mn-lt"/>
              </a:rPr>
              <a:t>Принципы здорового питания</a:t>
            </a:r>
            <a:endParaRPr lang="ru-RU" sz="36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5112568"/>
          </a:xfr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 smtClean="0"/>
              <a:t>1.Принцип </a:t>
            </a:r>
            <a:r>
              <a:rPr lang="ru-RU" altLang="ru-RU" sz="2400" dirty="0"/>
              <a:t>энергетического </a:t>
            </a:r>
            <a:r>
              <a:rPr lang="ru-RU" altLang="ru-RU" sz="2400" dirty="0" smtClean="0"/>
              <a:t>равновесия</a:t>
            </a:r>
            <a:endParaRPr lang="ru-RU" altLang="ru-RU" sz="2400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 smtClean="0"/>
              <a:t>2.Полноценность по </a:t>
            </a:r>
            <a:r>
              <a:rPr lang="ru-RU" altLang="ru-RU" sz="2400" dirty="0"/>
              <a:t>содержанию пищевых веществ (сбалансированность питания</a:t>
            </a:r>
            <a:r>
              <a:rPr lang="ru-RU" altLang="ru-RU" sz="2400" dirty="0" smtClean="0"/>
              <a:t>)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 smtClean="0"/>
              <a:t>3.Разнообразие питания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 smtClean="0"/>
              <a:t>4.Безопасность питания</a:t>
            </a:r>
            <a:endParaRPr lang="ru-RU" altLang="ru-RU" sz="2400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/>
              <a:t>5</a:t>
            </a:r>
            <a:r>
              <a:rPr lang="ru-RU" altLang="ru-RU" sz="2400" dirty="0" smtClean="0"/>
              <a:t>. </a:t>
            </a:r>
            <a:r>
              <a:rPr lang="ru-RU" altLang="ru-RU" sz="2400" dirty="0"/>
              <a:t>Соблюдение режима </a:t>
            </a:r>
            <a:r>
              <a:rPr lang="ru-RU" altLang="ru-RU" sz="2400" dirty="0" smtClean="0"/>
              <a:t>питания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/>
              <a:t>6</a:t>
            </a:r>
            <a:r>
              <a:rPr lang="ru-RU" altLang="ru-RU" sz="2400" dirty="0" smtClean="0"/>
              <a:t>.Увеличение потребления овощей и фруктов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/>
              <a:t>7</a:t>
            </a:r>
            <a:r>
              <a:rPr lang="ru-RU" altLang="ru-RU" sz="2400" dirty="0" smtClean="0"/>
              <a:t>.Достаточное потребление чистой воды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/>
              <a:t>8</a:t>
            </a:r>
            <a:r>
              <a:rPr lang="ru-RU" altLang="ru-RU" sz="2400" dirty="0" smtClean="0"/>
              <a:t>.Ограничение потребления соли (1ч.л. в день)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/>
              <a:t>9</a:t>
            </a:r>
            <a:r>
              <a:rPr lang="ru-RU" altLang="ru-RU" sz="2400" dirty="0" smtClean="0"/>
              <a:t>.Ограничение потребления сахара (6ч.л. в день)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 smtClean="0"/>
              <a:t>10. Учет индивидуальных потребностей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71864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76672"/>
            <a:ext cx="8712968" cy="830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231F20"/>
                </a:solidFill>
              </a:rPr>
              <a:t>    </a:t>
            </a:r>
            <a:r>
              <a:rPr lang="ru-RU" sz="3600" b="1" dirty="0" smtClean="0">
                <a:solidFill>
                  <a:srgbClr val="7030A0"/>
                </a:solidFill>
              </a:rPr>
              <a:t>Принцип энергетического равновесия</a:t>
            </a:r>
            <a:endParaRPr lang="ru-RU" sz="2400" dirty="0">
              <a:solidFill>
                <a:srgbClr val="231F20"/>
              </a:solidFill>
            </a:endParaRPr>
          </a:p>
          <a:p>
            <a:r>
              <a:rPr lang="ru-RU" sz="2400" dirty="0" smtClean="0">
                <a:solidFill>
                  <a:srgbClr val="231F20"/>
                </a:solidFill>
              </a:rPr>
              <a:t>Для правильного развития и поддержания нормальной массы </a:t>
            </a:r>
            <a:r>
              <a:rPr lang="ru-RU" sz="2400" dirty="0">
                <a:solidFill>
                  <a:srgbClr val="231F20"/>
                </a:solidFill>
              </a:rPr>
              <a:t>тела необходим </a:t>
            </a:r>
            <a:r>
              <a:rPr lang="ru-RU" sz="2400" dirty="0"/>
              <a:t>баланс между расходом энергии и калорийностью потребляемой </a:t>
            </a:r>
            <a:r>
              <a:rPr lang="ru-RU" sz="2400" dirty="0" smtClean="0"/>
              <a:t>пищи.</a:t>
            </a:r>
          </a:p>
          <a:p>
            <a:r>
              <a:rPr lang="ru-RU" sz="2400" dirty="0" smtClean="0"/>
              <a:t>Энергетическая </a:t>
            </a:r>
            <a:r>
              <a:rPr lang="ru-RU" sz="2400" dirty="0"/>
              <a:t>ценность рациона питания должна равняться энерготратам человека. Вредит здоровью как недостаточное , так и избыточное питание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Расход энергии зависит: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u="sng" dirty="0" smtClean="0"/>
              <a:t>от пола  </a:t>
            </a:r>
            <a:r>
              <a:rPr lang="ru-RU" sz="2400" dirty="0" smtClean="0"/>
              <a:t>- у мальчиков больше чем у девочек;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u="sng" dirty="0" smtClean="0"/>
              <a:t>возраста</a:t>
            </a:r>
            <a:r>
              <a:rPr lang="ru-RU" sz="2400" dirty="0" smtClean="0"/>
              <a:t> – в подростковом возрасте  больше, чем у взрослых;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u="sng" dirty="0" smtClean="0"/>
              <a:t>двигательной активности </a:t>
            </a:r>
            <a:r>
              <a:rPr lang="ru-RU" sz="2400" dirty="0" smtClean="0"/>
              <a:t>– физически активные люди тратят на 10% больше.</a:t>
            </a:r>
          </a:p>
          <a:p>
            <a:r>
              <a:rPr lang="ru-RU" sz="2400" dirty="0" smtClean="0"/>
              <a:t>Для </a:t>
            </a:r>
            <a:r>
              <a:rPr lang="ru-RU" sz="2400" dirty="0"/>
              <a:t>девушек от 14-15 до 17 лет количество необходимых </a:t>
            </a:r>
            <a:r>
              <a:rPr lang="ru-RU" sz="2400" dirty="0" smtClean="0"/>
              <a:t>ккал </a:t>
            </a:r>
            <a:r>
              <a:rPr lang="ru-RU" sz="2400" dirty="0"/>
              <a:t>в сутки в среднем составляет от 2000 до 2800. </a:t>
            </a:r>
            <a:endParaRPr lang="ru-RU" sz="2400" dirty="0" smtClean="0"/>
          </a:p>
          <a:p>
            <a:r>
              <a:rPr lang="ru-RU" sz="2400" dirty="0" smtClean="0"/>
              <a:t>Для </a:t>
            </a:r>
            <a:r>
              <a:rPr lang="ru-RU" sz="2400" dirty="0"/>
              <a:t>молодых людей в возрасте от 14-15 до 17 лет – от 2500 до 3200 ккал. </a:t>
            </a:r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  <a:p>
            <a:endParaRPr lang="ru-RU" dirty="0"/>
          </a:p>
          <a:p>
            <a:endParaRPr lang="ru-RU" sz="2400" dirty="0" smtClean="0">
              <a:solidFill>
                <a:srgbClr val="231F20"/>
              </a:solidFill>
            </a:endParaRPr>
          </a:p>
          <a:p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2945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/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>
                <a:solidFill>
                  <a:srgbClr val="7030A0"/>
                </a:solidFill>
              </a:rPr>
              <a:t/>
            </a:r>
            <a:br>
              <a:rPr lang="ru-RU" sz="4000" b="1" dirty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Сбалансированность </a:t>
            </a:r>
            <a:r>
              <a:rPr lang="ru-RU" sz="4000" b="1" dirty="0">
                <a:solidFill>
                  <a:srgbClr val="7030A0"/>
                </a:solidFill>
              </a:rPr>
              <a:t>питания по содержанию основных пищевых </a:t>
            </a:r>
            <a:r>
              <a:rPr lang="ru-RU" sz="4000" b="1" dirty="0" smtClean="0">
                <a:solidFill>
                  <a:srgbClr val="7030A0"/>
                </a:solidFill>
              </a:rPr>
              <a:t>веществ:</a:t>
            </a:r>
            <a:r>
              <a:rPr lang="ru-RU" sz="4000" b="1" dirty="0">
                <a:solidFill>
                  <a:srgbClr val="7030A0"/>
                </a:solidFill>
              </a:rPr>
              <a:t/>
            </a:r>
            <a:br>
              <a:rPr lang="ru-RU" sz="4000" b="1" dirty="0">
                <a:solidFill>
                  <a:srgbClr val="7030A0"/>
                </a:solidFill>
              </a:rPr>
            </a:br>
            <a:r>
              <a:rPr lang="ru-RU" b="1" i="1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00808"/>
            <a:ext cx="5472608" cy="496855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i="1" dirty="0" smtClean="0"/>
              <a:t>   </a:t>
            </a:r>
            <a:r>
              <a:rPr lang="ru-RU" sz="3900" b="1" dirty="0" smtClean="0">
                <a:solidFill>
                  <a:srgbClr val="7030A0"/>
                </a:solidFill>
              </a:rPr>
              <a:t> </a:t>
            </a:r>
          </a:p>
          <a:p>
            <a:endParaRPr lang="ru-RU" b="1" i="1" dirty="0" smtClean="0"/>
          </a:p>
          <a:p>
            <a:r>
              <a:rPr lang="ru-RU" sz="2800" dirty="0"/>
              <a:t>б</a:t>
            </a:r>
            <a:r>
              <a:rPr lang="ru-RU" sz="2800" dirty="0" smtClean="0"/>
              <a:t>елков  </a:t>
            </a:r>
          </a:p>
          <a:p>
            <a:r>
              <a:rPr lang="ru-RU" sz="2800" dirty="0"/>
              <a:t>ж</a:t>
            </a:r>
            <a:r>
              <a:rPr lang="ru-RU" sz="2800" dirty="0" smtClean="0"/>
              <a:t>иров</a:t>
            </a:r>
          </a:p>
          <a:p>
            <a:r>
              <a:rPr lang="ru-RU" sz="2800" dirty="0"/>
              <a:t>у</a:t>
            </a:r>
            <a:r>
              <a:rPr lang="ru-RU" sz="2800" dirty="0" smtClean="0"/>
              <a:t>глеводов</a:t>
            </a:r>
          </a:p>
          <a:p>
            <a:r>
              <a:rPr lang="ru-RU" sz="2800" dirty="0"/>
              <a:t>в</a:t>
            </a:r>
            <a:r>
              <a:rPr lang="ru-RU" sz="2800" dirty="0" smtClean="0"/>
              <a:t>итаминов</a:t>
            </a:r>
          </a:p>
          <a:p>
            <a:r>
              <a:rPr lang="ru-RU" sz="2800" dirty="0"/>
              <a:t>м</a:t>
            </a:r>
            <a:r>
              <a:rPr lang="ru-RU" sz="2800" dirty="0" smtClean="0"/>
              <a:t>инералов</a:t>
            </a:r>
          </a:p>
          <a:p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Рацион считается сбалансированным, если белками обеспечивается 10-30% рациона, жирами 20-30%, углеводами 45-55% (1:1:4).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231F20"/>
                </a:solidFill>
                <a:latin typeface="NewtonC"/>
              </a:rPr>
              <a:t> </a:t>
            </a:r>
            <a:endParaRPr lang="ru-RU" dirty="0"/>
          </a:p>
        </p:txBody>
      </p:sp>
      <p:pic>
        <p:nvPicPr>
          <p:cNvPr id="5124" name="Picture 4" descr="https://yandex-images.clstorage.net/5Dcmn5101/82bf65_6-A/mjX3_QXRqlY41X_wGXq0FSccQwRihWObfNNCrVUADXpBt5xVmlWoK7arAglhgVnkWkedyWZ7rFQT8cH5EPO4kN5_--YYh78EeNVutWgitlE9BBtTYIMjgCvTALZWXUluWuGRbswVuGfm8l5gYYpa-3VtvtcRQtQybYG8hAr2tZCPPuOgX--DFy_ZY8d7fJspaihaOH6QbcVk-EbgYg8-G3OTl3q6T5FS4OhXWwPMCKBMeKnkOkvQFk-Qoogq25-6qAyJv3PZmk8C2WHPQ32SFX8QQSZjj2vnXPpB1ko9EB1vvYZtmn2HSOPEb2438zquW3ud9CR-_Bp-tKOCHsSDhYEfvbVs-6ZAIfZG5FlVqAFLNUoibLht5V_3U-BbEAgwV4S2Sa5zs3P2_FFZP9kSrl90nOM0RPMIcaOdpgrQtZyiB46rUN2NZzbmYudNYKYfbCRlDGKzXdJ64WXRXhIINXqglny3fZJq0dpIayHyGpJJeJ7wO0TyBUWNkKsU2Y-dkjKjqmnprVgd3EnUe1-nDmMwVylTlFTMYcNzw2IDHRt2mYVnhE-DfeDSakgI8xupe1mN1R9n8SdGrZK8J9ysu5kwh7dT9JN1KsVK-3hvigJuDVMcU69I-Wr7b_dAAT8kbrCxWJl3gk_g9VFHMt0nqn13m_QDVO8uY7-luQrAqJiePKSaWNiYez7nQfFFToElTj1kIkKXU8xf9HDAag4jLXOanlioaKpX8MxxaQr5J5FdY67GMWn6IkOojZwewIiEqySDpVPitFUo5UPibnunD20SUTpip1TaV89u9GU2KjRvlL1Tv2-tQ9_mflgezjC7W1unxhtqyDhigJiLJOCTkKM_gblJ9p1VBMV7wmJRvyBwFHoacqZ94FfabNdmKBM5TL23TIxvoWXK6FlmMescjF9IkcQjVdYxYrS8kxrPgYSmD7-YQdGreQfCXvVdeoY3fAtkLWOld9Nf-1vDah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76872"/>
            <a:ext cx="3131840" cy="275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Белок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5976664" cy="4824535"/>
          </a:xfrm>
        </p:spPr>
        <p:txBody>
          <a:bodyPr>
            <a:normAutofit/>
          </a:bodyPr>
          <a:lstStyle/>
          <a:p>
            <a:pPr marL="0" indent="646113" algn="just">
              <a:buNone/>
            </a:pPr>
            <a:r>
              <a:rPr lang="ru-RU" sz="2400" dirty="0" smtClean="0"/>
              <a:t>Белок </a:t>
            </a:r>
            <a:r>
              <a:rPr lang="ru-RU" sz="2400" dirty="0"/>
              <a:t>— </a:t>
            </a:r>
            <a:r>
              <a:rPr lang="ru-RU" sz="2400" dirty="0" smtClean="0"/>
              <a:t>строительный материал, необходим </a:t>
            </a:r>
            <a:r>
              <a:rPr lang="ru-RU" sz="2400" dirty="0"/>
              <a:t>для роста, формирования </a:t>
            </a:r>
            <a:r>
              <a:rPr lang="ru-RU" sz="2400" dirty="0" smtClean="0"/>
              <a:t>иммунной системы</a:t>
            </a:r>
            <a:r>
              <a:rPr lang="ru-RU" sz="2400" dirty="0"/>
              <a:t>, развития мускулатуры, увеличения </a:t>
            </a:r>
            <a:r>
              <a:rPr lang="ru-RU" sz="2400" dirty="0" smtClean="0"/>
              <a:t>силы мышц, образования ферментов и гормонов. Белки </a:t>
            </a:r>
            <a:r>
              <a:rPr lang="ru-RU" sz="2400" dirty="0"/>
              <a:t>содержатся  во многих </a:t>
            </a:r>
            <a:r>
              <a:rPr lang="ru-RU" sz="2400" dirty="0" smtClean="0"/>
              <a:t>продуктах. </a:t>
            </a:r>
          </a:p>
          <a:p>
            <a:pPr marL="0" indent="646113" algn="just">
              <a:buNone/>
            </a:pPr>
            <a:r>
              <a:rPr lang="ru-RU" sz="2400" dirty="0" smtClean="0"/>
              <a:t>Особенно </a:t>
            </a:r>
            <a:r>
              <a:rPr lang="ru-RU" sz="2400" dirty="0"/>
              <a:t>богаты белком:</a:t>
            </a:r>
          </a:p>
          <a:p>
            <a:pPr marL="0" indent="0" algn="just">
              <a:buNone/>
            </a:pPr>
            <a:r>
              <a:rPr lang="ru-RU" sz="2400" dirty="0" smtClean="0"/>
              <a:t>-мясо</a:t>
            </a:r>
            <a:r>
              <a:rPr lang="ru-RU" sz="2400" dirty="0"/>
              <a:t>, рыба, молоко, яйца, сыр (</a:t>
            </a:r>
            <a:r>
              <a:rPr lang="ru-RU" sz="2400" b="1" dirty="0"/>
              <a:t>животные белки</a:t>
            </a:r>
            <a:r>
              <a:rPr lang="ru-RU" sz="2400" dirty="0" smtClean="0"/>
              <a:t>); </a:t>
            </a:r>
            <a:endParaRPr lang="ru-RU" sz="2400" dirty="0"/>
          </a:p>
          <a:p>
            <a:pPr marL="0" indent="0" algn="just">
              <a:buNone/>
            </a:pPr>
            <a:r>
              <a:rPr lang="ru-RU" sz="2400" dirty="0" smtClean="0"/>
              <a:t>-содержится </a:t>
            </a:r>
            <a:r>
              <a:rPr lang="ru-RU" sz="2400" dirty="0"/>
              <a:t>в хлебе, орехах, крупах, бобовых    (</a:t>
            </a:r>
            <a:r>
              <a:rPr lang="ru-RU" sz="2400" b="1" dirty="0"/>
              <a:t>растительные белки</a:t>
            </a:r>
            <a:r>
              <a:rPr lang="ru-RU" sz="2400" dirty="0" smtClean="0"/>
              <a:t>).</a:t>
            </a:r>
            <a:endParaRPr lang="ru-RU" sz="2400" dirty="0"/>
          </a:p>
          <a:p>
            <a:pPr marL="0" indent="646113" algn="just">
              <a:buNone/>
            </a:pPr>
            <a:endParaRPr lang="ru-RU" sz="2400" dirty="0" smtClean="0"/>
          </a:p>
        </p:txBody>
      </p:sp>
      <p:pic>
        <p:nvPicPr>
          <p:cNvPr id="6" name="Picture 2" descr="Картинки по запросу белок растительный и живот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636912"/>
            <a:ext cx="2843808" cy="1844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694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73016"/>
            <a:ext cx="4139952" cy="26209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Белок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600" dirty="0" smtClean="0"/>
              <a:t>Должен присутствовать в рационе школьника ежедневно. </a:t>
            </a:r>
          </a:p>
          <a:p>
            <a:r>
              <a:rPr lang="ru-RU" sz="3600" dirty="0" smtClean="0"/>
              <a:t>предпочтительны </a:t>
            </a:r>
            <a:r>
              <a:rPr lang="ru-RU" sz="3600" dirty="0"/>
              <a:t>белое мясо птиц, </a:t>
            </a:r>
            <a:r>
              <a:rPr lang="ru-RU" sz="3600" dirty="0" smtClean="0"/>
              <a:t>кролик; </a:t>
            </a:r>
          </a:p>
          <a:p>
            <a:r>
              <a:rPr lang="ru-RU" sz="3600" dirty="0" smtClean="0"/>
              <a:t>красное мясо (говядина</a:t>
            </a:r>
            <a:r>
              <a:rPr lang="ru-RU" sz="3600" dirty="0"/>
              <a:t>, свинина без видимого </a:t>
            </a:r>
            <a:r>
              <a:rPr lang="ru-RU" sz="3600" dirty="0" smtClean="0"/>
              <a:t>жира)  </a:t>
            </a:r>
            <a:endParaRPr lang="ru-RU" sz="3600" dirty="0"/>
          </a:p>
          <a:p>
            <a:pPr marL="0" indent="0">
              <a:buNone/>
            </a:pPr>
            <a:r>
              <a:rPr lang="ru-RU" sz="3600" dirty="0" smtClean="0"/>
              <a:t>                1-2 раза в неделю; </a:t>
            </a:r>
          </a:p>
          <a:p>
            <a:r>
              <a:rPr lang="ru-RU" sz="3600" dirty="0"/>
              <a:t>р</a:t>
            </a:r>
            <a:r>
              <a:rPr lang="ru-RU" sz="3600" dirty="0" smtClean="0"/>
              <a:t>ыба - 1-2 раза в неделю;</a:t>
            </a:r>
          </a:p>
          <a:p>
            <a:r>
              <a:rPr lang="ru-RU" sz="3600" dirty="0"/>
              <a:t>я</a:t>
            </a:r>
            <a:r>
              <a:rPr lang="ru-RU" sz="3600" dirty="0" smtClean="0"/>
              <a:t>йца – 2-3раза в неделю;</a:t>
            </a:r>
          </a:p>
          <a:p>
            <a:r>
              <a:rPr lang="ru-RU" sz="3600" dirty="0"/>
              <a:t>м</a:t>
            </a:r>
            <a:r>
              <a:rPr lang="ru-RU" sz="3600" dirty="0" smtClean="0"/>
              <a:t>олоко, кисломолочные </a:t>
            </a:r>
          </a:p>
          <a:p>
            <a:pPr marL="0" indent="0">
              <a:buNone/>
            </a:pPr>
            <a:r>
              <a:rPr lang="ru-RU" sz="3600" dirty="0"/>
              <a:t> </a:t>
            </a:r>
            <a:r>
              <a:rPr lang="ru-RU" sz="3600" dirty="0" smtClean="0"/>
              <a:t>     продукты, творог, сыр – </a:t>
            </a:r>
          </a:p>
          <a:p>
            <a:pPr marL="0" indent="0">
              <a:buNone/>
            </a:pPr>
            <a:r>
              <a:rPr lang="ru-RU" sz="3600" dirty="0" smtClean="0"/>
              <a:t>ежедневно.</a:t>
            </a:r>
          </a:p>
          <a:p>
            <a:r>
              <a:rPr lang="ru-RU" sz="3600" dirty="0" smtClean="0"/>
              <a:t>Растительные белки ежедневно: </a:t>
            </a:r>
          </a:p>
          <a:p>
            <a:pPr marL="0" indent="0">
              <a:buNone/>
            </a:pPr>
            <a:r>
              <a:rPr lang="ru-RU" sz="3600" dirty="0"/>
              <a:t> </a:t>
            </a:r>
            <a:r>
              <a:rPr lang="ru-RU" sz="3600" dirty="0" smtClean="0"/>
              <a:t>    хлеб</a:t>
            </a:r>
            <a:r>
              <a:rPr lang="ru-RU" sz="3600" dirty="0"/>
              <a:t>, орехи, </a:t>
            </a:r>
            <a:r>
              <a:rPr lang="ru-RU" sz="3600" dirty="0" smtClean="0"/>
              <a:t>крупы;   бобовые </a:t>
            </a:r>
          </a:p>
          <a:p>
            <a:pPr marL="0" indent="0">
              <a:buNone/>
            </a:pPr>
            <a:r>
              <a:rPr lang="ru-RU" sz="3600" dirty="0"/>
              <a:t> </a:t>
            </a:r>
            <a:r>
              <a:rPr lang="ru-RU" sz="3600" dirty="0" smtClean="0"/>
              <a:t>   (1-2 раза в неделю)   </a:t>
            </a:r>
          </a:p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r>
              <a:rPr lang="ru-RU" sz="3800" dirty="0" smtClean="0"/>
              <a:t>Соотношение животных и растительных белков – 60%/40% </a:t>
            </a:r>
            <a:endParaRPr lang="ru-RU" sz="3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510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Жиры: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484784"/>
            <a:ext cx="6408712" cy="5373216"/>
          </a:xfrm>
        </p:spPr>
        <p:txBody>
          <a:bodyPr>
            <a:normAutofit fontScale="77500" lnSpcReduction="20000"/>
          </a:bodyPr>
          <a:lstStyle/>
          <a:p>
            <a:r>
              <a:rPr lang="ru-RU" sz="3100" dirty="0" smtClean="0"/>
              <a:t>выполняют энергетическую функцию;</a:t>
            </a:r>
            <a:endParaRPr lang="ru-RU" sz="3100" dirty="0"/>
          </a:p>
          <a:p>
            <a:r>
              <a:rPr lang="ru-RU" sz="3100" dirty="0"/>
              <a:t>я</a:t>
            </a:r>
            <a:r>
              <a:rPr lang="ru-RU" sz="3100" dirty="0" smtClean="0"/>
              <a:t>вляются </a:t>
            </a:r>
            <a:r>
              <a:rPr lang="ru-RU" sz="3100" dirty="0"/>
              <a:t>пластическим материалом, так </a:t>
            </a:r>
            <a:r>
              <a:rPr lang="ru-RU" sz="3100" dirty="0" smtClean="0"/>
              <a:t>как входят </a:t>
            </a:r>
            <a:r>
              <a:rPr lang="ru-RU" sz="3100" dirty="0"/>
              <a:t>в состав клеточных </a:t>
            </a:r>
            <a:r>
              <a:rPr lang="ru-RU" sz="3100" dirty="0" smtClean="0"/>
              <a:t>мембран;</a:t>
            </a:r>
            <a:endParaRPr lang="ru-RU" sz="3100" dirty="0"/>
          </a:p>
          <a:p>
            <a:r>
              <a:rPr lang="ru-RU" sz="3100" dirty="0"/>
              <a:t>у</a:t>
            </a:r>
            <a:r>
              <a:rPr lang="ru-RU" sz="3100" dirty="0" smtClean="0"/>
              <a:t>частвуют </a:t>
            </a:r>
            <a:r>
              <a:rPr lang="ru-RU" sz="3100" dirty="0"/>
              <a:t>в обмене других пищевых веществ, </a:t>
            </a:r>
            <a:r>
              <a:rPr lang="ru-RU" sz="3100" dirty="0" smtClean="0"/>
              <a:t>например </a:t>
            </a:r>
            <a:r>
              <a:rPr lang="ru-RU" sz="3100" dirty="0"/>
              <a:t>способствуют усвоению витаминов </a:t>
            </a:r>
            <a:r>
              <a:rPr lang="ru-RU" sz="3100" dirty="0" smtClean="0"/>
              <a:t>А, Е, D. </a:t>
            </a:r>
            <a:r>
              <a:rPr lang="ru-RU" sz="3100" dirty="0"/>
              <a:t>формирования соединительной </a:t>
            </a:r>
            <a:r>
              <a:rPr lang="ru-RU" sz="3100" dirty="0" smtClean="0"/>
              <a:t>ткани;  </a:t>
            </a:r>
            <a:endParaRPr lang="ru-RU" sz="3100" dirty="0"/>
          </a:p>
          <a:p>
            <a:r>
              <a:rPr lang="ru-RU" sz="3100" dirty="0" smtClean="0"/>
              <a:t>создают подкожный слой;  </a:t>
            </a:r>
            <a:endParaRPr lang="ru-RU" sz="3100" dirty="0"/>
          </a:p>
          <a:p>
            <a:r>
              <a:rPr lang="ru-RU" sz="3100" dirty="0"/>
              <a:t>с</a:t>
            </a:r>
            <a:r>
              <a:rPr lang="ru-RU" sz="3100" dirty="0" smtClean="0"/>
              <a:t>пособствуют сохранению </a:t>
            </a:r>
            <a:r>
              <a:rPr lang="ru-RU" sz="3100" dirty="0"/>
              <a:t>эластичности стенок кровеносных сосудов;  </a:t>
            </a:r>
          </a:p>
          <a:p>
            <a:r>
              <a:rPr lang="ru-RU" sz="3100" dirty="0" smtClean="0"/>
              <a:t>оптимизируют работу </a:t>
            </a:r>
            <a:r>
              <a:rPr lang="ru-RU" sz="3100" dirty="0"/>
              <a:t>сердечной мышцы; </a:t>
            </a:r>
          </a:p>
          <a:p>
            <a:r>
              <a:rPr lang="ru-RU" sz="3100" dirty="0" smtClean="0"/>
              <a:t>поддерживают тонус </a:t>
            </a:r>
            <a:r>
              <a:rPr lang="ru-RU" sz="3100" dirty="0"/>
              <a:t>кожи; </a:t>
            </a:r>
          </a:p>
          <a:p>
            <a:r>
              <a:rPr lang="ru-RU" sz="3100" dirty="0"/>
              <a:t>у</a:t>
            </a:r>
            <a:r>
              <a:rPr lang="ru-RU" sz="3100" dirty="0" smtClean="0"/>
              <a:t>частвуют в образовании гормонов </a:t>
            </a:r>
            <a:r>
              <a:rPr lang="ru-RU" sz="3100" dirty="0"/>
              <a:t>(в том числе и половых).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http://smitnews.ru/wp-content/uploads/2017/10/%D0%A6%D0%B5%D0%BB%D0%BE%D1%81%D1%82%D0%BD%D0%BE%D0%B5-%D0%BF%D0%B8%D1%82%D0%B0%D0%BD%D0%B8%D0%B5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3140968"/>
            <a:ext cx="255532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31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Значение питания для подростка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9"/>
            <a:ext cx="8075240" cy="51571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Питание имеет </a:t>
            </a:r>
            <a:r>
              <a:rPr lang="ru-RU" sz="2400" dirty="0"/>
              <a:t>огромное значение в формировании </a:t>
            </a:r>
            <a:r>
              <a:rPr lang="ru-RU" sz="2400" dirty="0" smtClean="0"/>
              <a:t>взрослеющего </a:t>
            </a:r>
            <a:r>
              <a:rPr lang="ru-RU" sz="2400" dirty="0"/>
              <a:t>организма. </a:t>
            </a:r>
            <a:r>
              <a:rPr lang="ru-RU" sz="2400" dirty="0" smtClean="0"/>
              <a:t>В подростковый период, </a:t>
            </a:r>
            <a:r>
              <a:rPr lang="ru-RU" sz="2400" dirty="0"/>
              <a:t>растет масса тела, </a:t>
            </a:r>
            <a:r>
              <a:rPr lang="ru-RU" sz="2400" dirty="0" smtClean="0"/>
              <a:t>происходит значительный </a:t>
            </a:r>
            <a:r>
              <a:rPr lang="ru-RU" sz="2400" dirty="0"/>
              <a:t>рост тканей, созревание систем организма, </a:t>
            </a:r>
            <a:r>
              <a:rPr lang="ru-RU" sz="2400" dirty="0" smtClean="0"/>
              <a:t>половое созревание, </a:t>
            </a:r>
            <a:r>
              <a:rPr lang="ru-RU" sz="2400" dirty="0"/>
              <a:t>а также </a:t>
            </a:r>
            <a:r>
              <a:rPr lang="ru-RU" sz="2400" dirty="0" smtClean="0"/>
              <a:t>происходят </a:t>
            </a:r>
            <a:r>
              <a:rPr lang="ru-RU" sz="2400" dirty="0"/>
              <a:t>серьезные изменения в реакциях организма ребенка на разнообразные факторы внешней среды.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Процесс </a:t>
            </a:r>
            <a:r>
              <a:rPr lang="ru-RU" sz="2400" dirty="0"/>
              <a:t>превращение ребенка во взрослого человека </a:t>
            </a:r>
            <a:r>
              <a:rPr lang="ru-RU" sz="2400" dirty="0" smtClean="0"/>
              <a:t>требует </a:t>
            </a:r>
            <a:r>
              <a:rPr lang="ru-RU" sz="2400" dirty="0"/>
              <a:t>немалых затрат энергии и питательных веществ. </a:t>
            </a:r>
          </a:p>
          <a:p>
            <a:pPr marL="0" indent="0" algn="just">
              <a:buNone/>
            </a:pPr>
            <a:r>
              <a:rPr lang="ru-RU" sz="2400" dirty="0" smtClean="0"/>
              <a:t>Значительная </a:t>
            </a:r>
            <a:r>
              <a:rPr lang="ru-RU" sz="2400" dirty="0"/>
              <a:t>учебная нагрузка во время обучения в </a:t>
            </a:r>
            <a:r>
              <a:rPr lang="ru-RU" sz="2400" dirty="0" smtClean="0"/>
              <a:t>школе, занятие </a:t>
            </a:r>
            <a:r>
              <a:rPr lang="ru-RU" sz="2400" dirty="0"/>
              <a:t>спортом и физическим трудом дополнительно увеличивают энергозатраты.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Питание должно удовлетворять все потребности и обеспечивать энергозатраты.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4432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Жиры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124744"/>
            <a:ext cx="8686801" cy="57332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Жиры бывают:</a:t>
            </a:r>
          </a:p>
          <a:p>
            <a:r>
              <a:rPr lang="ru-RU" sz="2400" dirty="0"/>
              <a:t>ж</a:t>
            </a:r>
            <a:r>
              <a:rPr lang="ru-RU" sz="2400" dirty="0" smtClean="0"/>
              <a:t>ивотного и</a:t>
            </a:r>
          </a:p>
          <a:p>
            <a:pPr algn="just">
              <a:defRPr/>
            </a:pPr>
            <a:r>
              <a:rPr lang="ru-RU" sz="2400" dirty="0" smtClean="0"/>
              <a:t>растительного происхождения.</a:t>
            </a:r>
          </a:p>
          <a:p>
            <a:pPr marL="0" indent="17463" algn="just">
              <a:buNone/>
              <a:defRPr/>
            </a:pPr>
            <a:r>
              <a:rPr lang="ru-RU" sz="2400" dirty="0" smtClean="0"/>
              <a:t>Источники </a:t>
            </a:r>
            <a:r>
              <a:rPr lang="ru-RU" sz="2400" dirty="0"/>
              <a:t>животных жиров — свиное сало (90-92% жира), сливочное масло (72-82%), сметана (15-40%), сыры (15-30%).</a:t>
            </a:r>
            <a:endParaRPr lang="ru-RU" altLang="ru-RU" sz="2400" dirty="0"/>
          </a:p>
          <a:p>
            <a:pPr>
              <a:buNone/>
            </a:pPr>
            <a:r>
              <a:rPr lang="ru-RU" altLang="ru-RU" sz="2400" dirty="0" smtClean="0"/>
              <a:t>Следует отдавать </a:t>
            </a:r>
            <a:r>
              <a:rPr lang="ru-RU" altLang="ru-RU" sz="2400" dirty="0"/>
              <a:t>предпочтение тощим сортам мяса  (мясо </a:t>
            </a:r>
            <a:r>
              <a:rPr lang="ru-RU" altLang="ru-RU" sz="2400" dirty="0" smtClean="0"/>
              <a:t>без видимого </a:t>
            </a:r>
            <a:r>
              <a:rPr lang="ru-RU" altLang="ru-RU" sz="2400" dirty="0"/>
              <a:t>жира, мясо кролика, белое мясо </a:t>
            </a:r>
            <a:r>
              <a:rPr lang="ru-RU" altLang="ru-RU" sz="2400" dirty="0" smtClean="0"/>
              <a:t>птиц).</a:t>
            </a:r>
          </a:p>
          <a:p>
            <a:pPr>
              <a:buNone/>
            </a:pPr>
            <a:r>
              <a:rPr lang="ru-RU" sz="2400" dirty="0" smtClean="0"/>
              <a:t>Источником </a:t>
            </a:r>
            <a:r>
              <a:rPr lang="ru-RU" sz="2400" dirty="0"/>
              <a:t>растительных жиров являются:</a:t>
            </a:r>
          </a:p>
          <a:p>
            <a:r>
              <a:rPr lang="ru-RU" sz="2400" dirty="0"/>
              <a:t>растительные масла (99,9% жира</a:t>
            </a:r>
            <a:r>
              <a:rPr lang="ru-RU" sz="2400" dirty="0" smtClean="0"/>
              <a:t>); </a:t>
            </a:r>
            <a:endParaRPr lang="ru-RU" sz="2400" dirty="0"/>
          </a:p>
          <a:p>
            <a:r>
              <a:rPr lang="ru-RU" sz="2400" dirty="0"/>
              <a:t>орехи, семечки (53-65</a:t>
            </a:r>
            <a:r>
              <a:rPr lang="ru-RU" sz="2400" dirty="0" smtClean="0"/>
              <a:t>%);</a:t>
            </a:r>
            <a:endParaRPr lang="ru-RU" sz="2400" dirty="0"/>
          </a:p>
          <a:p>
            <a:r>
              <a:rPr lang="ru-RU" sz="2400" dirty="0"/>
              <a:t>овсяная (6,9%) и гречневая (3,3%) крупы</a:t>
            </a:r>
            <a:r>
              <a:rPr lang="ru-RU" sz="2400" dirty="0" smtClean="0"/>
              <a:t>.</a:t>
            </a:r>
            <a:r>
              <a:rPr lang="ru-RU" sz="2400" dirty="0"/>
              <a:t>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Жиры </a:t>
            </a:r>
            <a:r>
              <a:rPr lang="ru-RU" sz="2400" dirty="0"/>
              <a:t>подросток должен получать </a:t>
            </a:r>
            <a:r>
              <a:rPr lang="ru-RU" sz="2400" dirty="0" smtClean="0"/>
              <a:t>в основном из </a:t>
            </a:r>
            <a:r>
              <a:rPr lang="ru-RU" sz="2400" dirty="0"/>
              <a:t>растительного масла, сметаны, орехов, сыра, сливочного </a:t>
            </a:r>
            <a:r>
              <a:rPr lang="ru-RU" sz="2400" dirty="0" smtClean="0"/>
              <a:t>масла.  </a:t>
            </a:r>
            <a:endParaRPr lang="ru-RU" sz="2400" dirty="0"/>
          </a:p>
          <a:p>
            <a:endParaRPr lang="ru-RU" sz="2400" dirty="0"/>
          </a:p>
          <a:p>
            <a:pPr marL="0" indent="0" algn="just">
              <a:buNone/>
              <a:defRPr/>
            </a:pPr>
            <a:r>
              <a:rPr lang="ru-RU" altLang="ru-RU" sz="2400" dirty="0" smtClean="0"/>
              <a:t> </a:t>
            </a: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342273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У</a:t>
            </a:r>
            <a:r>
              <a:rPr lang="ru-RU" sz="3600" b="1" dirty="0" smtClean="0">
                <a:solidFill>
                  <a:srgbClr val="7030A0"/>
                </a:solidFill>
              </a:rPr>
              <a:t>глеводы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6480720" cy="58772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Углеводы – основной поставщик энергии.</a:t>
            </a:r>
          </a:p>
          <a:p>
            <a:pPr marL="0" indent="0">
              <a:buNone/>
            </a:pPr>
            <a:r>
              <a:rPr lang="ru-RU" sz="2400" dirty="0" smtClean="0"/>
              <a:t>Содержатся в растительных продуктах.</a:t>
            </a:r>
          </a:p>
          <a:p>
            <a:pPr marL="0" indent="0">
              <a:buNone/>
            </a:pPr>
            <a:r>
              <a:rPr lang="ru-RU" sz="2400" dirty="0" smtClean="0"/>
              <a:t>Углеводы делятся на: </a:t>
            </a:r>
          </a:p>
          <a:p>
            <a:r>
              <a:rPr lang="ru-RU" sz="2400" dirty="0" smtClean="0"/>
              <a:t>простые </a:t>
            </a:r>
          </a:p>
          <a:p>
            <a:r>
              <a:rPr lang="ru-RU" sz="2400" dirty="0"/>
              <a:t>с</a:t>
            </a:r>
            <a:r>
              <a:rPr lang="ru-RU" sz="2400" dirty="0" smtClean="0"/>
              <a:t>ложные</a:t>
            </a:r>
          </a:p>
          <a:p>
            <a:pPr marL="0" indent="0">
              <a:buNone/>
            </a:pPr>
            <a:r>
              <a:rPr lang="ru-RU" sz="2400" dirty="0" smtClean="0"/>
              <a:t>Сложные усваиваются </a:t>
            </a:r>
            <a:r>
              <a:rPr lang="ru-RU" sz="2400" dirty="0"/>
              <a:t>организмом намного дольше простых и являются основным источником энергии (крахмал, гликоген, клетчатка</a:t>
            </a:r>
            <a:r>
              <a:rPr lang="ru-RU" sz="2400" dirty="0" smtClean="0"/>
              <a:t>). Они содержатся </a:t>
            </a:r>
            <a:r>
              <a:rPr lang="ru-RU" sz="2400" dirty="0"/>
              <a:t>в цельнозерновом хлебе,  гречке, овсянке, коричневом рисе, фасоли, капусте, огурцах, салатах, кабачках, бананах, яблоках, апельсинах, томатах, </a:t>
            </a:r>
            <a:r>
              <a:rPr lang="ru-RU" sz="2400" dirty="0" smtClean="0"/>
              <a:t>картофеле. 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5" name="Picture 2" descr="https://sdelay-sebya-sama.ru/wp-content/uploads/2019/12/CARBOHYDRATES-1536x10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352" y="2123728"/>
            <a:ext cx="2843807" cy="27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66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Польза сложных углеводов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4618856" cy="4176464"/>
          </a:xfrm>
        </p:spPr>
        <p:txBody>
          <a:bodyPr>
            <a:noAutofit/>
          </a:bodyPr>
          <a:lstStyle/>
          <a:p>
            <a:r>
              <a:rPr lang="ru-RU" sz="2400" dirty="0"/>
              <a:t>длительно обеспечивают организм </a:t>
            </a:r>
            <a:r>
              <a:rPr lang="ru-RU" sz="2400" dirty="0" smtClean="0"/>
              <a:t>энергией; </a:t>
            </a:r>
            <a:endParaRPr lang="ru-RU" sz="2400" dirty="0"/>
          </a:p>
          <a:p>
            <a:r>
              <a:rPr lang="ru-RU" sz="2400" dirty="0"/>
              <a:t>дают продолжительное  чувство </a:t>
            </a:r>
            <a:r>
              <a:rPr lang="ru-RU" sz="2400" dirty="0" smtClean="0"/>
              <a:t>сытости;</a:t>
            </a:r>
            <a:endParaRPr lang="ru-RU" sz="2400" dirty="0"/>
          </a:p>
          <a:p>
            <a:r>
              <a:rPr lang="ru-RU" sz="2400" dirty="0"/>
              <a:t>не вызывают скачков </a:t>
            </a:r>
            <a:r>
              <a:rPr lang="ru-RU" sz="2400" dirty="0" smtClean="0"/>
              <a:t>сахара;</a:t>
            </a:r>
          </a:p>
          <a:p>
            <a:r>
              <a:rPr lang="ru-RU" sz="2400" dirty="0"/>
              <a:t>н</a:t>
            </a:r>
            <a:r>
              <a:rPr lang="ru-RU" sz="2400" dirty="0" smtClean="0"/>
              <a:t>е перегружают поджелудочную железу;</a:t>
            </a:r>
            <a:endParaRPr lang="ru-RU" sz="2400" dirty="0"/>
          </a:p>
          <a:p>
            <a:r>
              <a:rPr lang="ru-RU" sz="2400" dirty="0"/>
              <a:t>очищают организм, выводят  </a:t>
            </a:r>
            <a:r>
              <a:rPr lang="ru-RU" sz="2400" dirty="0" smtClean="0"/>
              <a:t>шлаки; </a:t>
            </a:r>
            <a:endParaRPr lang="ru-RU" sz="2400" dirty="0"/>
          </a:p>
          <a:p>
            <a:r>
              <a:rPr lang="ru-RU" sz="2400" dirty="0"/>
              <a:t>нормализуют работу </a:t>
            </a:r>
            <a:r>
              <a:rPr lang="ru-RU" sz="2400" dirty="0" smtClean="0"/>
              <a:t>ЖКТ.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1028" name="Picture 4" descr="https://im0-tub-ru.yandex.net/i?id=7f5016441a6fd6621b6033f0e2188caf-l&amp;ref=rim&amp;n=13&amp;w=1080&amp;h=10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24944"/>
            <a:ext cx="305983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12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Простые углеводы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800" dirty="0" smtClean="0"/>
              <a:t>Содержатся </a:t>
            </a:r>
            <a:r>
              <a:rPr lang="ru-RU" sz="2800" dirty="0"/>
              <a:t>во всех продуктах, имеющих сладкий вкус: </a:t>
            </a:r>
          </a:p>
          <a:p>
            <a:r>
              <a:rPr lang="ru-RU" sz="2800" dirty="0"/>
              <a:t>фрукты и ягоды ( виноград, персики и т.д</a:t>
            </a:r>
            <a:r>
              <a:rPr lang="ru-RU" sz="2800" dirty="0" smtClean="0"/>
              <a:t>.);</a:t>
            </a:r>
            <a:endParaRPr lang="ru-RU" sz="2800" dirty="0"/>
          </a:p>
          <a:p>
            <a:r>
              <a:rPr lang="ru-RU" sz="2800" dirty="0"/>
              <a:t>кондитерские изделия (торты, пирожные, кексы, конфеты, шоколад, сладкие соки, газированные и негазированные напитки</a:t>
            </a:r>
            <a:r>
              <a:rPr lang="ru-RU" sz="2800" dirty="0" smtClean="0"/>
              <a:t>);</a:t>
            </a:r>
            <a:endParaRPr lang="ru-RU" sz="2800" dirty="0"/>
          </a:p>
          <a:p>
            <a:r>
              <a:rPr lang="ru-RU" sz="2800" dirty="0"/>
              <a:t>Сахар, варенье, джемы, </a:t>
            </a:r>
            <a:r>
              <a:rPr lang="ru-RU" sz="2800" dirty="0" smtClean="0"/>
              <a:t>мед.</a:t>
            </a:r>
            <a:endParaRPr lang="ru-RU" sz="2800" dirty="0"/>
          </a:p>
        </p:txBody>
      </p:sp>
      <p:pic>
        <p:nvPicPr>
          <p:cNvPr id="4" name="Picture 2" descr="Картинки по запросу углеводы простые и сложны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996952"/>
            <a:ext cx="3203848" cy="2476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58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Польза и вред простых углеводов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Польза:</a:t>
            </a:r>
          </a:p>
          <a:p>
            <a:r>
              <a:rPr lang="ru-RU" dirty="0"/>
              <a:t>б</a:t>
            </a:r>
            <a:r>
              <a:rPr lang="ru-RU" dirty="0" smtClean="0"/>
              <a:t>ыстро усваиваются организмом и насыщают энергией.</a:t>
            </a:r>
          </a:p>
          <a:p>
            <a:pPr marL="0" indent="0">
              <a:buNone/>
            </a:pPr>
            <a:r>
              <a:rPr lang="ru-RU" dirty="0" smtClean="0"/>
              <a:t>Нежелательные последствия: </a:t>
            </a:r>
          </a:p>
          <a:p>
            <a:r>
              <a:rPr lang="ru-RU" dirty="0"/>
              <a:t>б</a:t>
            </a:r>
            <a:r>
              <a:rPr lang="ru-RU" dirty="0" smtClean="0"/>
              <a:t>ыстрое </a:t>
            </a:r>
            <a:r>
              <a:rPr lang="ru-RU" dirty="0"/>
              <a:t>наступление </a:t>
            </a:r>
            <a:r>
              <a:rPr lang="ru-RU" dirty="0" smtClean="0"/>
              <a:t>чувства голода, приходит еще больший аппетит;</a:t>
            </a:r>
          </a:p>
          <a:p>
            <a:r>
              <a:rPr lang="ru-RU" dirty="0"/>
              <a:t>в</a:t>
            </a:r>
            <a:r>
              <a:rPr lang="ru-RU" dirty="0" smtClean="0"/>
              <a:t>ызывают резкий подъем сахара в крови и повышенную нагрузку на поджелудочную железу; </a:t>
            </a:r>
          </a:p>
          <a:p>
            <a:r>
              <a:rPr lang="ru-RU" dirty="0" smtClean="0"/>
              <a:t>неусвоенные углеводы быстро превращаются в  жир;</a:t>
            </a:r>
          </a:p>
          <a:p>
            <a:r>
              <a:rPr lang="ru-RU" dirty="0"/>
              <a:t>у</a:t>
            </a:r>
            <a:r>
              <a:rPr lang="ru-RU" dirty="0" smtClean="0"/>
              <a:t>величивают риск  развития сахарного диабета второго типа;</a:t>
            </a:r>
          </a:p>
          <a:p>
            <a:r>
              <a:rPr lang="ru-RU" dirty="0"/>
              <a:t>с</a:t>
            </a:r>
            <a:r>
              <a:rPr lang="ru-RU" dirty="0" smtClean="0"/>
              <a:t>пособствую развития кариеса;</a:t>
            </a:r>
          </a:p>
          <a:p>
            <a:r>
              <a:rPr lang="ru-RU" dirty="0"/>
              <a:t>ч</a:t>
            </a:r>
            <a:r>
              <a:rPr lang="ru-RU" dirty="0" smtClean="0"/>
              <a:t>асто вызывают аллергические реакции.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14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grostory.com/upload/resize_cache/iblock/737/300_300_1/73754d357a30bb07163e16b5154205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759" y="2492895"/>
            <a:ext cx="3059832" cy="205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Увеличение </a:t>
            </a:r>
            <a:r>
              <a:rPr lang="ru-RU" sz="4000" b="1" dirty="0">
                <a:solidFill>
                  <a:srgbClr val="7030A0"/>
                </a:solidFill>
              </a:rPr>
              <a:t>потребления овощей и фруктов</a:t>
            </a:r>
            <a:br>
              <a:rPr lang="ru-RU" sz="4000" b="1" dirty="0">
                <a:solidFill>
                  <a:srgbClr val="7030A0"/>
                </a:solidFill>
              </a:rPr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987008" cy="5141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Овощи и фрукты являются источником витаминов, минеральных солей, антиоксидантов, растительных белков, органических кислот, клетчатки. </a:t>
            </a:r>
          </a:p>
          <a:p>
            <a:pPr marL="0" indent="0">
              <a:buNone/>
            </a:pPr>
            <a:r>
              <a:rPr lang="ru-RU" sz="2400" dirty="0" smtClean="0"/>
              <a:t>Свежие </a:t>
            </a:r>
            <a:r>
              <a:rPr lang="ru-RU" sz="2400" dirty="0"/>
              <a:t>овощи и фрукты дарят нам хорошее настроение, поскольку они содержат фолиевую кислоту и селен, благодаря которым </a:t>
            </a:r>
            <a:r>
              <a:rPr lang="ru-RU" sz="2400" dirty="0" smtClean="0"/>
              <a:t> вырабатываются </a:t>
            </a:r>
            <a:r>
              <a:rPr lang="ru-RU" sz="2400" dirty="0"/>
              <a:t>эндорфины или гормоны </a:t>
            </a:r>
            <a:r>
              <a:rPr lang="ru-RU" sz="2400" dirty="0" smtClean="0"/>
              <a:t>счастья; </a:t>
            </a:r>
            <a:r>
              <a:rPr lang="ru-RU" sz="2400" dirty="0"/>
              <a:t>содержат </a:t>
            </a:r>
            <a:r>
              <a:rPr lang="ru-RU" sz="2400" dirty="0" smtClean="0"/>
              <a:t>много </a:t>
            </a:r>
            <a:r>
              <a:rPr lang="ru-RU" sz="2400" dirty="0"/>
              <a:t>воды, поэтому способны </a:t>
            </a:r>
            <a:r>
              <a:rPr lang="ru-RU" sz="2400" dirty="0" smtClean="0"/>
              <a:t> утолять и чувство голода и жажду.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В сутки желательно употреблять 400-500г овощей и фруктов.</a:t>
            </a:r>
          </a:p>
        </p:txBody>
      </p:sp>
    </p:spTree>
    <p:extLst>
      <p:ext uri="{BB962C8B-B14F-4D97-AF65-F5344CB8AC3E}">
        <p14:creationId xmlns:p14="http://schemas.microsoft.com/office/powerpoint/2010/main" val="337802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492896"/>
            <a:ext cx="6264696" cy="43651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Клетчатка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568952" cy="511256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sz="2400" dirty="0" smtClean="0"/>
              <a:t>Клетчатка относится </a:t>
            </a:r>
            <a:r>
              <a:rPr lang="ru-RU" sz="2400" dirty="0"/>
              <a:t>к сложным </a:t>
            </a:r>
            <a:r>
              <a:rPr lang="ru-RU" sz="2400" dirty="0" smtClean="0"/>
              <a:t>углеводам.</a:t>
            </a:r>
            <a:endParaRPr lang="ru-RU" altLang="ru-RU" sz="2400" b="1" dirty="0" smtClean="0">
              <a:solidFill>
                <a:srgbClr val="0000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 smtClean="0"/>
              <a:t>Содержится в овощах и фруктах, крупах, бобовых, зернах, орехах.</a:t>
            </a:r>
            <a:endParaRPr lang="ru-RU" altLang="ru-RU" sz="2400" dirty="0"/>
          </a:p>
          <a:p>
            <a:pPr>
              <a:spcBef>
                <a:spcPct val="0"/>
              </a:spcBef>
              <a:buFontTx/>
              <a:buNone/>
            </a:pPr>
            <a:endParaRPr lang="ru-RU" altLang="ru-RU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 smtClean="0"/>
              <a:t>1</a:t>
            </a:r>
            <a:r>
              <a:rPr lang="ru-RU" altLang="ru-RU" sz="2400" dirty="0"/>
              <a:t>. Стимулирует двигательную функцию кишечника, желчеотделение</a:t>
            </a:r>
            <a:r>
              <a:rPr lang="ru-RU" altLang="ru-RU" sz="2400" dirty="0" smtClean="0"/>
              <a:t>.</a:t>
            </a:r>
            <a:endParaRPr lang="ru-RU" altLang="ru-RU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/>
              <a:t>2. Нормализует деятельность полезной кишечной микрофлоры</a:t>
            </a:r>
            <a:r>
              <a:rPr lang="ru-RU" altLang="ru-RU" sz="2400" dirty="0" smtClean="0"/>
              <a:t>.</a:t>
            </a:r>
            <a:endParaRPr lang="ru-RU" altLang="ru-RU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/>
              <a:t>3. Формирует каловые массы</a:t>
            </a:r>
            <a:r>
              <a:rPr lang="ru-RU" altLang="ru-RU" sz="2400" dirty="0" smtClean="0"/>
              <a:t>.</a:t>
            </a:r>
            <a:endParaRPr lang="ru-RU" altLang="ru-RU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/>
              <a:t>4. Создает чувство насыщения</a:t>
            </a:r>
            <a:r>
              <a:rPr lang="ru-RU" altLang="ru-RU" sz="2400" dirty="0" smtClean="0"/>
              <a:t>.</a:t>
            </a:r>
            <a:endParaRPr lang="ru-RU" altLang="ru-RU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/>
              <a:t>5. Способствует выведению из организма многих вредных веществ</a:t>
            </a:r>
            <a:r>
              <a:rPr lang="ru-RU" altLang="ru-RU" sz="2400" dirty="0" smtClean="0"/>
              <a:t>.</a:t>
            </a:r>
            <a:endParaRPr lang="ru-RU" altLang="ru-RU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/>
              <a:t>6. Избавляет организм от избытка неусвоенных в кишечнике пищевых компонентов, например, холестерина. </a:t>
            </a:r>
          </a:p>
        </p:txBody>
      </p:sp>
    </p:spTree>
    <p:extLst>
      <p:ext uri="{BB962C8B-B14F-4D97-AF65-F5344CB8AC3E}">
        <p14:creationId xmlns:p14="http://schemas.microsoft.com/office/powerpoint/2010/main" val="2111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1772816"/>
            <a:ext cx="3322443" cy="30243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Разнообразие питания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В пище содержатся все необходимые человеку вещества.</a:t>
            </a:r>
          </a:p>
          <a:p>
            <a:pPr marL="0" indent="0">
              <a:buNone/>
            </a:pPr>
            <a:r>
              <a:rPr lang="ru-RU" sz="2400" dirty="0" smtClean="0"/>
              <a:t>Нет универсального продукта, в котором содержались бы все питательные вещества.</a:t>
            </a:r>
          </a:p>
          <a:p>
            <a:pPr marL="0" indent="0">
              <a:buNone/>
            </a:pPr>
            <a:r>
              <a:rPr lang="ru-RU" sz="2400" dirty="0" smtClean="0"/>
              <a:t>Поэтому только разнообразная пища может поддержать здоровье человека.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2028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Ограничение поваренной соли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7416824" cy="554461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0000" b="1" dirty="0" smtClean="0"/>
              <a:t> </a:t>
            </a:r>
            <a:r>
              <a:rPr lang="ru-RU" sz="10000" b="1" dirty="0">
                <a:solidFill>
                  <a:srgbClr val="C00000"/>
                </a:solidFill>
              </a:rPr>
              <a:t>Ф</a:t>
            </a:r>
            <a:r>
              <a:rPr lang="ru-RU" sz="10000" b="1" dirty="0" smtClean="0">
                <a:solidFill>
                  <a:srgbClr val="C00000"/>
                </a:solidFill>
              </a:rPr>
              <a:t>изиологическая потребность поваренной соли</a:t>
            </a:r>
            <a:r>
              <a:rPr lang="ru-RU" sz="10000" b="1" dirty="0">
                <a:solidFill>
                  <a:srgbClr val="C00000"/>
                </a:solidFill>
              </a:rPr>
              <a:t/>
            </a:r>
            <a:br>
              <a:rPr lang="ru-RU" sz="10000" b="1" dirty="0">
                <a:solidFill>
                  <a:srgbClr val="C00000"/>
                </a:solidFill>
              </a:rPr>
            </a:br>
            <a:r>
              <a:rPr lang="ru-RU" sz="10000" b="1" dirty="0">
                <a:solidFill>
                  <a:srgbClr val="C00000"/>
                </a:solidFill>
              </a:rPr>
              <a:t>составляет не более 5 </a:t>
            </a:r>
            <a:r>
              <a:rPr lang="ru-RU" sz="10000" b="1" dirty="0" smtClean="0">
                <a:solidFill>
                  <a:srgbClr val="C00000"/>
                </a:solidFill>
              </a:rPr>
              <a:t>г в сутки  </a:t>
            </a:r>
          </a:p>
          <a:p>
            <a:pPr marL="0" indent="0">
              <a:buNone/>
            </a:pPr>
            <a:endParaRPr lang="ru-RU" sz="10000" b="1" dirty="0" smtClean="0"/>
          </a:p>
          <a:p>
            <a:pPr marL="0" indent="0">
              <a:buNone/>
            </a:pPr>
            <a:r>
              <a:rPr lang="ru-RU" sz="10000" dirty="0" smtClean="0"/>
              <a:t>Следует ограничивать </a:t>
            </a:r>
            <a:r>
              <a:rPr lang="ru-RU" sz="10000" dirty="0"/>
              <a:t>в рационе </a:t>
            </a:r>
            <a:r>
              <a:rPr lang="ru-RU" sz="10000" dirty="0" smtClean="0"/>
              <a:t>питания:  </a:t>
            </a:r>
          </a:p>
          <a:p>
            <a:r>
              <a:rPr lang="ru-RU" sz="10000" dirty="0" smtClean="0"/>
              <a:t>соленые закуски </a:t>
            </a:r>
            <a:r>
              <a:rPr lang="ru-RU" sz="10000" dirty="0"/>
              <a:t>(картофельные чипсы, соленые сухарики, соленый </a:t>
            </a:r>
            <a:r>
              <a:rPr lang="ru-RU" sz="10000" dirty="0" smtClean="0"/>
              <a:t>арахис, рыбные </a:t>
            </a:r>
            <a:r>
              <a:rPr lang="ru-RU" sz="10000" dirty="0"/>
              <a:t>чипсы, соления и др</a:t>
            </a:r>
            <a:r>
              <a:rPr lang="ru-RU" sz="10000" dirty="0" smtClean="0"/>
              <a:t>.);</a:t>
            </a:r>
          </a:p>
          <a:p>
            <a:r>
              <a:rPr lang="ru-RU" sz="10000" dirty="0" smtClean="0"/>
              <a:t>готовые продукты </a:t>
            </a:r>
            <a:r>
              <a:rPr lang="ru-RU" sz="10000" dirty="0"/>
              <a:t>и </a:t>
            </a:r>
            <a:r>
              <a:rPr lang="ru-RU" sz="10000" dirty="0" smtClean="0"/>
              <a:t>блюда промышленного производства с высоким содержанием соли (полуфабрикаты</a:t>
            </a:r>
            <a:r>
              <a:rPr lang="ru-RU" sz="10000" dirty="0"/>
              <a:t> </a:t>
            </a:r>
            <a:r>
              <a:rPr lang="ru-RU" sz="10000" dirty="0" smtClean="0"/>
              <a:t>колбасы</a:t>
            </a:r>
            <a:r>
              <a:rPr lang="ru-RU" sz="10000" dirty="0"/>
              <a:t>, мясные и рыбные деликатесы</a:t>
            </a:r>
            <a:r>
              <a:rPr lang="ru-RU" sz="10000" dirty="0" smtClean="0"/>
              <a:t>);   </a:t>
            </a:r>
          </a:p>
          <a:p>
            <a:r>
              <a:rPr lang="ru-RU" sz="10000" dirty="0" smtClean="0"/>
              <a:t>не </a:t>
            </a:r>
            <a:r>
              <a:rPr lang="ru-RU" sz="10000" dirty="0"/>
              <a:t>солить </a:t>
            </a:r>
            <a:r>
              <a:rPr lang="ru-RU" sz="10000" dirty="0" smtClean="0"/>
              <a:t>уже приготовленную пищу; </a:t>
            </a:r>
          </a:p>
          <a:p>
            <a:r>
              <a:rPr lang="ru-RU" sz="10000" dirty="0"/>
              <a:t>д</a:t>
            </a:r>
            <a:r>
              <a:rPr lang="ru-RU" sz="10000" dirty="0" smtClean="0"/>
              <a:t>ля </a:t>
            </a:r>
            <a:r>
              <a:rPr lang="ru-RU" sz="10000" dirty="0"/>
              <a:t>приготовления блюд</a:t>
            </a:r>
            <a:br>
              <a:rPr lang="ru-RU" sz="10000" dirty="0"/>
            </a:br>
            <a:r>
              <a:rPr lang="ru-RU" sz="10000" dirty="0"/>
              <a:t>и кулинарных изделий </a:t>
            </a:r>
            <a:r>
              <a:rPr lang="ru-RU" sz="10000" dirty="0" smtClean="0"/>
              <a:t>лучше  использовать</a:t>
            </a:r>
            <a:r>
              <a:rPr lang="ru-RU" sz="10000" dirty="0"/>
              <a:t/>
            </a:r>
            <a:br>
              <a:rPr lang="ru-RU" sz="10000" dirty="0"/>
            </a:br>
            <a:r>
              <a:rPr lang="ru-RU" sz="10000" dirty="0" smtClean="0"/>
              <a:t>йодированную поваренную соль. 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781" y="2924944"/>
            <a:ext cx="1403648" cy="19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068960"/>
            <a:ext cx="2627784" cy="19686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Ограничение сахара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54829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Подросткам и взрослым желательно употреблять в пищу не более 6ч.л. сахара в сутки (с учетом содержания в блюдах).</a:t>
            </a:r>
          </a:p>
          <a:p>
            <a:pPr marL="0" indent="0" algn="just">
              <a:buNone/>
            </a:pPr>
            <a:r>
              <a:rPr lang="ru-RU" sz="2400" dirty="0"/>
              <a:t>В</a:t>
            </a:r>
            <a:r>
              <a:rPr lang="ru-RU" sz="2400" dirty="0" smtClean="0"/>
              <a:t>место сахара использовать мед, сухофрукты, варенье джем (предпочтительней – домашнего изготовления).</a:t>
            </a:r>
          </a:p>
          <a:p>
            <a:pPr marL="0" indent="0" algn="just">
              <a:buNone/>
            </a:pPr>
            <a:r>
              <a:rPr lang="ru-RU" sz="2400" dirty="0" smtClean="0"/>
              <a:t>Кондитерские изделия ( лучше не содержащие крем), сладости  10-15г/сутки (зефир, пастила, мармелад). 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1391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852936"/>
            <a:ext cx="3059833" cy="25922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Неправильное питание – преобладающий фактор риска развития ХНИЗ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6336704" cy="522920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3800" dirty="0" smtClean="0"/>
              <a:t>Питание </a:t>
            </a:r>
            <a:r>
              <a:rPr lang="ru-RU" sz="3800" dirty="0"/>
              <a:t>является одним из важнейших факторов, определяющих здоровье </a:t>
            </a:r>
            <a:r>
              <a:rPr lang="ru-RU" sz="3800" dirty="0" smtClean="0"/>
              <a:t>человека.</a:t>
            </a:r>
            <a:r>
              <a:rPr lang="ru-RU" sz="3800" dirty="0"/>
              <a:t/>
            </a:r>
            <a:br>
              <a:rPr lang="ru-RU" sz="3800" dirty="0"/>
            </a:br>
            <a:r>
              <a:rPr lang="ru-RU" sz="3800" dirty="0" smtClean="0"/>
              <a:t>Примерно </a:t>
            </a:r>
            <a:r>
              <a:rPr lang="ru-RU" sz="3800" dirty="0"/>
              <a:t>30 % хронических заболеваний </a:t>
            </a:r>
            <a:r>
              <a:rPr lang="ru-RU" sz="3800" dirty="0" smtClean="0"/>
              <a:t>у </a:t>
            </a:r>
            <a:r>
              <a:rPr lang="ru-RU" sz="3800" dirty="0"/>
              <a:t>подростков, которые обучаются в образовательных учреждениях, напрямую связано с неправильным, </a:t>
            </a:r>
            <a:r>
              <a:rPr lang="ru-RU" sz="3800" dirty="0" smtClean="0"/>
              <a:t> питанием.</a:t>
            </a:r>
            <a:r>
              <a:rPr lang="ru-RU" altLang="ru-RU" sz="3800" dirty="0">
                <a:solidFill>
                  <a:srgbClr val="C00000"/>
                </a:solidFill>
              </a:rPr>
              <a:t> </a:t>
            </a:r>
            <a:endParaRPr lang="ru-RU" altLang="ru-RU" sz="3800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ru-RU" altLang="ru-RU" sz="3800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ru-RU" altLang="ru-RU" sz="3800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ru-RU" altLang="ru-RU" sz="3800" dirty="0" smtClean="0"/>
              <a:t>Неправильное </a:t>
            </a:r>
            <a:r>
              <a:rPr lang="ru-RU" altLang="ru-RU" sz="3800" dirty="0"/>
              <a:t>питание и связанные с ним отклонения  от нормы массы тела являются преобладающими факторами риска </a:t>
            </a:r>
            <a:r>
              <a:rPr lang="ru-RU" altLang="ru-RU" sz="3800" dirty="0" smtClean="0"/>
              <a:t>развития  функциональных нарушений и хронических заболеваний у </a:t>
            </a:r>
            <a:r>
              <a:rPr lang="ru-RU" altLang="ru-RU" sz="3800" dirty="0"/>
              <a:t>школьников.</a:t>
            </a:r>
            <a:r>
              <a:rPr lang="ru-RU" sz="3800" dirty="0"/>
              <a:t> </a:t>
            </a:r>
            <a:endParaRPr lang="ru-RU" sz="3800" dirty="0" smtClean="0"/>
          </a:p>
          <a:p>
            <a:pPr marL="0" indent="0" algn="just">
              <a:buNone/>
            </a:pPr>
            <a:endParaRPr lang="ru-RU" sz="3800" dirty="0"/>
          </a:p>
          <a:p>
            <a:pPr marL="0" indent="0" algn="just">
              <a:buNone/>
            </a:pPr>
            <a:endParaRPr lang="ru-RU" sz="3800" dirty="0"/>
          </a:p>
          <a:p>
            <a:pPr marL="0" lvl="0" indent="0">
              <a:buNone/>
            </a:pPr>
            <a:r>
              <a:rPr lang="ru-RU" sz="3800" dirty="0" smtClean="0"/>
              <a:t> </a:t>
            </a:r>
            <a:endParaRPr lang="ru-RU" sz="3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83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Способы приготовления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2276872"/>
            <a:ext cx="5837003" cy="3744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В </a:t>
            </a:r>
            <a:r>
              <a:rPr lang="ru-RU" sz="2400" dirty="0"/>
              <a:t>питании детей необходимо </a:t>
            </a:r>
            <a:r>
              <a:rPr lang="ru-RU" sz="2400" dirty="0" smtClean="0"/>
              <a:t>использовать те</a:t>
            </a:r>
            <a:r>
              <a:rPr lang="ru-RU" sz="2400" dirty="0"/>
              <a:t> способы приготовления пищи, при которых не требуется большого количества масла, жира, соли, </a:t>
            </a:r>
            <a:r>
              <a:rPr lang="ru-RU" sz="2400" dirty="0" smtClean="0"/>
              <a:t>сахара. </a:t>
            </a:r>
          </a:p>
          <a:p>
            <a:pPr marL="0" indent="0">
              <a:buNone/>
            </a:pPr>
            <a:r>
              <a:rPr lang="ru-RU" sz="2400" dirty="0" smtClean="0"/>
              <a:t>Лучшими </a:t>
            </a:r>
            <a:r>
              <a:rPr lang="ru-RU" sz="2400" dirty="0"/>
              <a:t>видами тепловой обработки продуктов </a:t>
            </a:r>
            <a:r>
              <a:rPr lang="ru-RU" sz="2400" dirty="0" smtClean="0"/>
              <a:t>являются </a:t>
            </a:r>
            <a:r>
              <a:rPr lang="ru-RU" sz="2400" dirty="0"/>
              <a:t>отваривание и тушение, а также запекание.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endParaRPr lang="ru-RU" sz="24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924944"/>
            <a:ext cx="2555776" cy="250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0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Вредные продукты 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268760"/>
            <a:ext cx="5987007" cy="558924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400" b="1" dirty="0" smtClean="0">
                <a:cs typeface="Angsana New" panose="02020603050405020304" pitchFamily="18" charset="-34"/>
              </a:rPr>
              <a:t>Следует ограничивать:</a:t>
            </a:r>
          </a:p>
          <a:p>
            <a:pPr lvl="0"/>
            <a:r>
              <a:rPr lang="ru-RU" sz="2400" dirty="0" smtClean="0"/>
              <a:t>сосиски</a:t>
            </a:r>
            <a:r>
              <a:rPr lang="ru-RU" sz="2400" dirty="0"/>
              <a:t>, </a:t>
            </a:r>
            <a:r>
              <a:rPr lang="ru-RU" sz="2400" dirty="0" smtClean="0"/>
              <a:t>сардельки, колбасы, мясные и рыбные копчености;</a:t>
            </a:r>
            <a:endParaRPr lang="ru-RU" sz="2400" dirty="0"/>
          </a:p>
          <a:p>
            <a:r>
              <a:rPr lang="ru-RU" sz="2400" dirty="0"/>
              <a:t>чипсы, </a:t>
            </a:r>
            <a:r>
              <a:rPr lang="ru-RU" sz="2400" dirty="0" smtClean="0"/>
              <a:t>сухарики, бургеры</a:t>
            </a:r>
            <a:r>
              <a:rPr lang="ru-RU" sz="2400" dirty="0"/>
              <a:t>, </a:t>
            </a:r>
            <a:r>
              <a:rPr lang="ru-RU" sz="2400" dirty="0" smtClean="0"/>
              <a:t>хот-доги,</a:t>
            </a:r>
            <a:r>
              <a:rPr lang="ru-RU" sz="2400" dirty="0"/>
              <a:t> </a:t>
            </a:r>
            <a:r>
              <a:rPr lang="ru-RU" sz="2400" dirty="0" smtClean="0"/>
              <a:t>картофель фри; </a:t>
            </a:r>
            <a:endParaRPr lang="ru-RU" sz="2400" dirty="0"/>
          </a:p>
          <a:p>
            <a:pPr lvl="0"/>
            <a:r>
              <a:rPr lang="ru-RU" sz="2400" dirty="0"/>
              <a:t>пирожные, </a:t>
            </a:r>
            <a:r>
              <a:rPr lang="ru-RU" sz="2400" dirty="0" smtClean="0"/>
              <a:t>торты, сдобу;                                                                                                                                                                                                   </a:t>
            </a:r>
            <a:endParaRPr lang="ru-RU" sz="2400" dirty="0"/>
          </a:p>
          <a:p>
            <a:pPr lvl="0"/>
            <a:r>
              <a:rPr lang="ru-RU" sz="2400" dirty="0"/>
              <a:t>сладкие газированные </a:t>
            </a:r>
            <a:r>
              <a:rPr lang="ru-RU" sz="2400" dirty="0" smtClean="0"/>
              <a:t>негазированные напитки и </a:t>
            </a:r>
            <a:r>
              <a:rPr lang="ru-RU" sz="2400" dirty="0"/>
              <a:t>пакетированные </a:t>
            </a:r>
            <a:r>
              <a:rPr lang="ru-RU" sz="2400" dirty="0" smtClean="0"/>
              <a:t>соки;</a:t>
            </a:r>
          </a:p>
          <a:p>
            <a:r>
              <a:rPr lang="ru-RU" sz="2400" dirty="0" smtClean="0"/>
              <a:t>острые приправы, майонез</a:t>
            </a:r>
            <a:r>
              <a:rPr lang="ru-RU" sz="2400" dirty="0"/>
              <a:t>, </a:t>
            </a:r>
            <a:r>
              <a:rPr lang="ru-RU" sz="2400" dirty="0" smtClean="0"/>
              <a:t>кетчуп;</a:t>
            </a:r>
          </a:p>
          <a:p>
            <a:pPr lvl="0"/>
            <a:r>
              <a:rPr lang="ru-RU" sz="2400" dirty="0" smtClean="0"/>
              <a:t>крепкий </a:t>
            </a:r>
            <a:r>
              <a:rPr lang="ru-RU" sz="2400" dirty="0"/>
              <a:t>чай, </a:t>
            </a:r>
            <a:r>
              <a:rPr lang="ru-RU" sz="2400" dirty="0" smtClean="0"/>
              <a:t>кофе;                                                                                               </a:t>
            </a:r>
            <a:endParaRPr lang="ru-RU" sz="2400" dirty="0"/>
          </a:p>
          <a:p>
            <a:pPr lvl="0"/>
            <a:r>
              <a:rPr lang="ru-RU" sz="2400" dirty="0"/>
              <a:t>лапша и пюре быстрого </a:t>
            </a:r>
            <a:r>
              <a:rPr lang="ru-RU" sz="2400" dirty="0" smtClean="0"/>
              <a:t>приготовления;</a:t>
            </a:r>
            <a:endParaRPr lang="ru-RU" sz="2400" dirty="0"/>
          </a:p>
          <a:p>
            <a:r>
              <a:rPr lang="ru-RU" sz="2400" dirty="0" smtClean="0"/>
              <a:t>леденцы </a:t>
            </a:r>
            <a:r>
              <a:rPr lang="ru-RU" sz="2400" dirty="0"/>
              <a:t>и жевательные </a:t>
            </a:r>
            <a:r>
              <a:rPr lang="ru-RU" sz="2400" dirty="0" smtClean="0"/>
              <a:t>конфеты. </a:t>
            </a:r>
            <a:endParaRPr lang="ru-RU" sz="2400" dirty="0"/>
          </a:p>
          <a:p>
            <a:pPr marL="0" lvl="0" indent="0">
              <a:buNone/>
            </a:pP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61" y="2708920"/>
            <a:ext cx="2734939" cy="178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6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Потребность в чистой воде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6563072" cy="49685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dirty="0" smtClean="0"/>
              <a:t>Для утоления жажды детям лучше предлагать чистую воду (</a:t>
            </a:r>
            <a:r>
              <a:rPr lang="ru-RU" sz="2600" dirty="0"/>
              <a:t>4-6 стаканов в день</a:t>
            </a:r>
            <a:r>
              <a:rPr lang="ru-RU" sz="2600" dirty="0" smtClean="0"/>
              <a:t>).</a:t>
            </a:r>
          </a:p>
          <a:p>
            <a:pPr marL="0" indent="0">
              <a:buNone/>
            </a:pPr>
            <a:r>
              <a:rPr lang="ru-RU" sz="2600" dirty="0" smtClean="0"/>
              <a:t>В рационе школьника могут присутствовать такие напитки, как компот, кисель, молоко, настой шиповника, отвар сухофруктов, чай, какао. Соки, предпочтительней свежевыжатые. Разводить водой, не употреблять натощак.</a:t>
            </a:r>
          </a:p>
          <a:p>
            <a:pPr marL="0" indent="0">
              <a:buNone/>
            </a:pPr>
            <a:r>
              <a:rPr lang="ru-RU" sz="2600" dirty="0" smtClean="0"/>
              <a:t>Лучше отказаться от газированных напитков, энергетиков и других напитков с высоким содержанием кофеина.</a:t>
            </a:r>
            <a:r>
              <a:rPr lang="ru-RU" sz="2600" dirty="0"/>
              <a:t> </a:t>
            </a:r>
            <a:endParaRPr lang="ru-RU" sz="2600" dirty="0" smtClean="0"/>
          </a:p>
          <a:p>
            <a:pPr marL="0" indent="0">
              <a:buNone/>
            </a:pPr>
            <a:r>
              <a:rPr lang="ru-RU" sz="2600" dirty="0"/>
              <a:t>Н</a:t>
            </a:r>
            <a:r>
              <a:rPr lang="ru-RU" sz="2600" dirty="0" smtClean="0"/>
              <a:t>апитки </a:t>
            </a:r>
            <a:r>
              <a:rPr lang="ru-RU" sz="2600" dirty="0"/>
              <a:t>с газом плохо утоляют жажду и раздражают ЖКТ, а </a:t>
            </a:r>
            <a:r>
              <a:rPr lang="ru-RU" sz="2600" dirty="0" smtClean="0"/>
              <a:t>также </a:t>
            </a:r>
            <a:r>
              <a:rPr lang="ru-RU" sz="2600" dirty="0"/>
              <a:t>содержат разные химические добавки.</a:t>
            </a:r>
          </a:p>
          <a:p>
            <a:pPr marL="0" indent="0">
              <a:buNone/>
            </a:pPr>
            <a:endParaRPr lang="ru-RU" b="1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564904"/>
            <a:ext cx="2316785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8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08112"/>
          </a:xfrm>
        </p:spPr>
        <p:txBody>
          <a:bodyPr>
            <a:noAutofit/>
          </a:bodyPr>
          <a:lstStyle/>
          <a:p>
            <a:pPr marL="0" indent="0"/>
            <a:r>
              <a:rPr lang="ru-RU" sz="3600" b="1" dirty="0">
                <a:solidFill>
                  <a:srgbClr val="7030A0"/>
                </a:solidFill>
              </a:rPr>
              <a:t>Р</a:t>
            </a:r>
            <a:r>
              <a:rPr lang="ru-RU" sz="3600" b="1" dirty="0" smtClean="0">
                <a:solidFill>
                  <a:srgbClr val="7030A0"/>
                </a:solidFill>
              </a:rPr>
              <a:t>ежим </a:t>
            </a:r>
            <a:r>
              <a:rPr lang="ru-RU" sz="3600" b="1" dirty="0">
                <a:solidFill>
                  <a:srgbClr val="7030A0"/>
                </a:solidFill>
              </a:rPr>
              <a:t>приема пищи </a:t>
            </a:r>
            <a:br>
              <a:rPr lang="ru-RU" sz="3600" b="1" dirty="0">
                <a:solidFill>
                  <a:srgbClr val="7030A0"/>
                </a:solidFill>
              </a:rPr>
            </a:b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731952" cy="5328592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  <a:defRPr/>
            </a:pPr>
            <a:r>
              <a:rPr lang="ru-RU" sz="9600" dirty="0" smtClean="0"/>
              <a:t>Принимать </a:t>
            </a:r>
            <a:r>
              <a:rPr lang="ru-RU" sz="9600" dirty="0"/>
              <a:t>пищу лучше 4-5 раз в </a:t>
            </a:r>
            <a:r>
              <a:rPr lang="ru-RU" sz="9600" dirty="0" smtClean="0"/>
              <a:t>день (не менее 3-х раз-горячие блюда): </a:t>
            </a:r>
            <a:endParaRPr lang="ru-RU" sz="9600" dirty="0"/>
          </a:p>
          <a:p>
            <a:pPr marL="0" lvl="0" indent="0">
              <a:buNone/>
              <a:defRPr/>
            </a:pPr>
            <a:r>
              <a:rPr lang="ru-RU" sz="9600" dirty="0" smtClean="0"/>
              <a:t>-завтрак </a:t>
            </a:r>
            <a:r>
              <a:rPr lang="ru-RU" sz="9600" dirty="0"/>
              <a:t>— 25%, </a:t>
            </a:r>
          </a:p>
          <a:p>
            <a:pPr marL="0" lvl="0" indent="0">
              <a:buNone/>
              <a:defRPr/>
            </a:pPr>
            <a:r>
              <a:rPr lang="ru-RU" sz="9600" dirty="0" smtClean="0"/>
              <a:t>-обед </a:t>
            </a:r>
            <a:r>
              <a:rPr lang="ru-RU" sz="9600" dirty="0"/>
              <a:t>— 35-40%, </a:t>
            </a:r>
          </a:p>
          <a:p>
            <a:pPr marL="0" lvl="0" indent="0">
              <a:buNone/>
              <a:defRPr/>
            </a:pPr>
            <a:r>
              <a:rPr lang="ru-RU" sz="9600" dirty="0" smtClean="0"/>
              <a:t>-полдник </a:t>
            </a:r>
            <a:r>
              <a:rPr lang="ru-RU" sz="9600" dirty="0"/>
              <a:t>— 10-15%,</a:t>
            </a:r>
          </a:p>
          <a:p>
            <a:pPr marL="0" lvl="0" indent="0">
              <a:buNone/>
              <a:defRPr/>
            </a:pPr>
            <a:r>
              <a:rPr lang="ru-RU" sz="9600" dirty="0" smtClean="0"/>
              <a:t>-ужин </a:t>
            </a:r>
            <a:r>
              <a:rPr lang="ru-RU" sz="9600" dirty="0"/>
              <a:t>— 25% </a:t>
            </a:r>
          </a:p>
          <a:p>
            <a:pPr marL="0" lvl="0" indent="0">
              <a:buNone/>
              <a:defRPr/>
            </a:pPr>
            <a:r>
              <a:rPr lang="ru-RU" sz="9600" dirty="0"/>
              <a:t>от дневного рациона. </a:t>
            </a:r>
            <a:endParaRPr lang="ru-RU" sz="9600" dirty="0" smtClean="0"/>
          </a:p>
          <a:p>
            <a:pPr marL="0" lvl="0" indent="0">
              <a:buNone/>
              <a:defRPr/>
            </a:pPr>
            <a:endParaRPr lang="ru-RU" sz="9600" dirty="0" smtClean="0"/>
          </a:p>
          <a:p>
            <a:pPr marL="0" lvl="0" indent="0">
              <a:buNone/>
              <a:defRPr/>
            </a:pPr>
            <a:r>
              <a:rPr lang="ru-RU" sz="9600" dirty="0" smtClean="0"/>
              <a:t>Большую часть дня подростки </a:t>
            </a:r>
          </a:p>
          <a:p>
            <a:pPr marL="0" lvl="0" indent="0">
              <a:buNone/>
              <a:defRPr/>
            </a:pPr>
            <a:r>
              <a:rPr lang="ru-RU" sz="9600" dirty="0" smtClean="0"/>
              <a:t>проводят в школе.</a:t>
            </a:r>
          </a:p>
          <a:p>
            <a:pPr marL="0" lvl="0" indent="0">
              <a:buNone/>
              <a:defRPr/>
            </a:pPr>
            <a:r>
              <a:rPr lang="ru-RU" sz="9600" dirty="0"/>
              <a:t>О</a:t>
            </a:r>
            <a:r>
              <a:rPr lang="ru-RU" sz="9600" dirty="0" smtClean="0"/>
              <a:t>беспечить школьника 4-5 </a:t>
            </a:r>
          </a:p>
          <a:p>
            <a:pPr marL="0" lvl="0" indent="0">
              <a:buNone/>
              <a:defRPr/>
            </a:pPr>
            <a:r>
              <a:rPr lang="ru-RU" sz="9600" dirty="0" smtClean="0"/>
              <a:t>разовым питанием, в том числе   3разовым- </a:t>
            </a:r>
          </a:p>
          <a:p>
            <a:pPr marL="0" lvl="0" indent="0">
              <a:buNone/>
              <a:defRPr/>
            </a:pPr>
            <a:r>
              <a:rPr lang="ru-RU" sz="9600" dirty="0" smtClean="0"/>
              <a:t>горячим, можно только при условии, </a:t>
            </a:r>
          </a:p>
          <a:p>
            <a:pPr marL="0" lvl="0" indent="0">
              <a:buNone/>
              <a:defRPr/>
            </a:pPr>
            <a:r>
              <a:rPr lang="ru-RU" sz="9600" dirty="0" smtClean="0"/>
              <a:t>что он будет посещать школьную столовую.</a:t>
            </a:r>
          </a:p>
          <a:p>
            <a:pPr marL="0" lvl="0" indent="0">
              <a:buNone/>
              <a:defRPr/>
            </a:pPr>
            <a:r>
              <a:rPr lang="ru-RU" sz="9600" dirty="0"/>
              <a:t/>
            </a:r>
            <a:br>
              <a:rPr lang="ru-RU" sz="9600" dirty="0"/>
            </a:br>
            <a:endParaRPr lang="ru-RU" sz="9600" b="1" dirty="0"/>
          </a:p>
          <a:p>
            <a:pPr marL="0" lvl="0" indent="0">
              <a:buNone/>
              <a:defRPr/>
            </a:pP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5" name="Picture 2" descr="Картинки по запросу режим приема пищ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988840"/>
            <a:ext cx="3888432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099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Картинки по запросу каш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852936"/>
            <a:ext cx="2987824" cy="216246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848872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Завтрак 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35697"/>
            <a:ext cx="5904656" cy="468964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800" dirty="0" smtClean="0"/>
              <a:t>Завтракать обязательно, т.к. основная нагрузка у школьников в первой половине дня.</a:t>
            </a:r>
          </a:p>
          <a:p>
            <a:pPr marL="0" indent="0">
              <a:buNone/>
            </a:pPr>
            <a:r>
              <a:rPr lang="ru-RU" sz="2800" dirty="0" smtClean="0"/>
              <a:t>Рекомендованы:   каша с маслом или ягодами (в т.ч. замороженными)или  сухофруктами, яйцо</a:t>
            </a:r>
            <a:r>
              <a:rPr lang="ru-RU" sz="2800" dirty="0"/>
              <a:t>, омлет, </a:t>
            </a:r>
            <a:r>
              <a:rPr lang="ru-RU" sz="2800" dirty="0" smtClean="0"/>
              <a:t>творог, мясное блюдо или рыбное с овощным или крупяным гарниром, бутерброды    </a:t>
            </a:r>
            <a:r>
              <a:rPr lang="ru-RU" sz="2800" dirty="0"/>
              <a:t>с сыром, </a:t>
            </a:r>
            <a:r>
              <a:rPr lang="ru-RU" sz="2800" dirty="0" smtClean="0"/>
              <a:t>маслом. </a:t>
            </a:r>
          </a:p>
          <a:p>
            <a:pPr marL="0" indent="0">
              <a:buNone/>
            </a:pPr>
            <a:r>
              <a:rPr lang="ru-RU" sz="2800" dirty="0" smtClean="0"/>
              <a:t>В </a:t>
            </a:r>
            <a:r>
              <a:rPr lang="ru-RU" sz="2800" dirty="0"/>
              <a:t>качестве </a:t>
            </a:r>
            <a:r>
              <a:rPr lang="ru-RU" sz="2800" dirty="0" smtClean="0"/>
              <a:t>напитка лучше </a:t>
            </a:r>
            <a:r>
              <a:rPr lang="ru-RU" sz="2800" dirty="0"/>
              <a:t>всего использовать какао или некрепкий </a:t>
            </a:r>
            <a:r>
              <a:rPr lang="ru-RU" sz="2800" dirty="0" smtClean="0"/>
              <a:t>чай.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Регулярный </a:t>
            </a:r>
            <a:r>
              <a:rPr lang="ru-RU" sz="2800" dirty="0"/>
              <a:t>завтрак снижает риск развития </a:t>
            </a:r>
          </a:p>
          <a:p>
            <a:pPr marL="0" indent="0">
              <a:buNone/>
            </a:pPr>
            <a:r>
              <a:rPr lang="ru-RU" sz="2800" dirty="0"/>
              <a:t>избыточной массы </a:t>
            </a:r>
            <a:r>
              <a:rPr lang="ru-RU" sz="2800" dirty="0" smtClean="0"/>
              <a:t>тела.</a:t>
            </a:r>
            <a:endParaRPr lang="ru-RU" sz="2800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684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и по запросу су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3" y="2564905"/>
            <a:ext cx="2555777" cy="2376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Обед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5760640" cy="558924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4000" dirty="0" smtClean="0"/>
              <a:t>Обед должен состоять из 3 блюд</a:t>
            </a:r>
          </a:p>
          <a:p>
            <a:r>
              <a:rPr lang="ru-RU" sz="4000" dirty="0"/>
              <a:t>в качестве закуски - овощи, зелень,  сельдь, салаты. </a:t>
            </a:r>
            <a:r>
              <a:rPr lang="ru-RU" sz="4000" dirty="0" smtClean="0"/>
              <a:t>Салат </a:t>
            </a:r>
            <a:r>
              <a:rPr lang="ru-RU" sz="4000" dirty="0"/>
              <a:t>заправлять растительным маслом или </a:t>
            </a:r>
            <a:r>
              <a:rPr lang="ru-RU" sz="4000" dirty="0" smtClean="0"/>
              <a:t>сметаной;</a:t>
            </a:r>
            <a:endParaRPr lang="ru-RU" sz="4000" dirty="0"/>
          </a:p>
          <a:p>
            <a:r>
              <a:rPr lang="ru-RU" sz="4000" dirty="0" smtClean="0"/>
              <a:t>в </a:t>
            </a:r>
            <a:r>
              <a:rPr lang="ru-RU" sz="4000" dirty="0"/>
              <a:t>обед </a:t>
            </a:r>
            <a:r>
              <a:rPr lang="ru-RU" sz="4000" dirty="0" smtClean="0"/>
              <a:t>обязательно есть суп; </a:t>
            </a:r>
          </a:p>
          <a:p>
            <a:r>
              <a:rPr lang="ru-RU" sz="4000" dirty="0" smtClean="0"/>
              <a:t>на второе - мясные </a:t>
            </a:r>
            <a:r>
              <a:rPr lang="ru-RU" sz="4000" dirty="0"/>
              <a:t>блюда, </a:t>
            </a:r>
            <a:r>
              <a:rPr lang="ru-RU" sz="4000" dirty="0" smtClean="0"/>
              <a:t>гарнир - овощи</a:t>
            </a:r>
            <a:r>
              <a:rPr lang="ru-RU" sz="4000" dirty="0"/>
              <a:t>, макароны, </a:t>
            </a:r>
            <a:r>
              <a:rPr lang="ru-RU" sz="4000" dirty="0" smtClean="0"/>
              <a:t>крупы; </a:t>
            </a:r>
          </a:p>
          <a:p>
            <a:r>
              <a:rPr lang="ru-RU" sz="4000" dirty="0" smtClean="0"/>
              <a:t>третье</a:t>
            </a:r>
            <a:r>
              <a:rPr lang="ru-RU" sz="4000" b="1" dirty="0" smtClean="0"/>
              <a:t> </a:t>
            </a:r>
            <a:r>
              <a:rPr lang="ru-RU" sz="4000" dirty="0"/>
              <a:t>— свежие фрукты, соки, ягоды. 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 smtClean="0"/>
              <a:t>Можно</a:t>
            </a:r>
            <a:r>
              <a:rPr lang="ru-RU" sz="4000" dirty="0"/>
              <a:t> </a:t>
            </a:r>
            <a:r>
              <a:rPr lang="ru-RU" sz="4000" dirty="0" smtClean="0"/>
              <a:t>использовать </a:t>
            </a:r>
            <a:r>
              <a:rPr lang="ru-RU" sz="4000" dirty="0"/>
              <a:t>компоты из сухофруктов, отвар шиповника, кисели, желе, печеные фрукты. 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 smtClean="0"/>
              <a:t>В </a:t>
            </a:r>
            <a:r>
              <a:rPr lang="ru-RU" sz="4000" dirty="0"/>
              <a:t>летний </a:t>
            </a:r>
            <a:r>
              <a:rPr lang="ru-RU" sz="4000" dirty="0" smtClean="0"/>
              <a:t>период лучше </a:t>
            </a:r>
            <a:r>
              <a:rPr lang="ru-RU" sz="4000" dirty="0"/>
              <a:t>использовать свежие фрукты, ягоды и соки. </a:t>
            </a:r>
            <a:br>
              <a:rPr lang="ru-RU" sz="4000" dirty="0"/>
            </a:br>
            <a:endParaRPr lang="ru-RU" sz="40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18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и по запросу полд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3" y="2492896"/>
            <a:ext cx="2807360" cy="20162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208912" cy="12241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Полдник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5" y="1340768"/>
            <a:ext cx="5544617" cy="49685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sz="3100" dirty="0" smtClean="0"/>
              <a:t>Полдник</a:t>
            </a:r>
            <a:r>
              <a:rPr lang="ru-RU" sz="3100" b="1" dirty="0" smtClean="0"/>
              <a:t> </a:t>
            </a:r>
            <a:r>
              <a:rPr lang="ru-RU" sz="3100" dirty="0"/>
              <a:t>обычно включает молоко или кисломолочный продукт и булочку. </a:t>
            </a:r>
            <a:endParaRPr lang="ru-RU" sz="3100" dirty="0" smtClean="0"/>
          </a:p>
          <a:p>
            <a:pPr marL="0" indent="0">
              <a:buNone/>
            </a:pPr>
            <a:r>
              <a:rPr lang="ru-RU" sz="3100" dirty="0" smtClean="0"/>
              <a:t>Молоко </a:t>
            </a:r>
            <a:r>
              <a:rPr lang="ru-RU" sz="3100" dirty="0"/>
              <a:t>— полезный продукт, необходимый для школьника источник кальция. </a:t>
            </a:r>
            <a:endParaRPr lang="ru-RU" sz="3100" dirty="0" smtClean="0"/>
          </a:p>
          <a:p>
            <a:pPr marL="0" indent="0">
              <a:buNone/>
            </a:pPr>
            <a:r>
              <a:rPr lang="ru-RU" sz="3100" dirty="0"/>
              <a:t>Т</a:t>
            </a:r>
            <a:r>
              <a:rPr lang="ru-RU" sz="3100" dirty="0" smtClean="0"/>
              <a:t>акже </a:t>
            </a:r>
            <a:r>
              <a:rPr lang="ru-RU" sz="3100" dirty="0"/>
              <a:t>подойдут свежие фрукты,</a:t>
            </a:r>
            <a:br>
              <a:rPr lang="ru-RU" sz="3100" dirty="0"/>
            </a:br>
            <a:r>
              <a:rPr lang="ru-RU" sz="3100" dirty="0"/>
              <a:t>ягоды, нежирное печенье, вафли, сухарики, </a:t>
            </a:r>
            <a:r>
              <a:rPr lang="ru-RU" sz="3100" dirty="0" smtClean="0"/>
              <a:t>сушки, баранки</a:t>
            </a:r>
            <a:r>
              <a:rPr lang="ru-RU" sz="3100" dirty="0"/>
              <a:t>, пряники, оладьи, блины, сухие завтраки</a:t>
            </a:r>
            <a:br>
              <a:rPr lang="ru-RU" sz="3100" dirty="0"/>
            </a:br>
            <a:r>
              <a:rPr lang="ru-RU" sz="3100" dirty="0"/>
              <a:t>с молоком или витаминно-минеральный коктейль. </a:t>
            </a:r>
            <a:br>
              <a:rPr lang="ru-RU" sz="3100" dirty="0"/>
            </a:br>
            <a:endParaRPr lang="ru-RU" sz="3100" dirty="0" smtClean="0"/>
          </a:p>
          <a:p>
            <a:pPr marL="0" indent="0">
              <a:buNone/>
            </a:pPr>
            <a:r>
              <a:rPr lang="ru-RU" sz="3400" dirty="0" smtClean="0"/>
              <a:t> </a:t>
            </a: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313952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Ужин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16832"/>
            <a:ext cx="4968552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Ужинать </a:t>
            </a:r>
            <a:r>
              <a:rPr lang="ru-RU" sz="2400" dirty="0" smtClean="0"/>
              <a:t>следует не </a:t>
            </a:r>
            <a:r>
              <a:rPr lang="ru-RU" sz="2400" dirty="0"/>
              <a:t>позже чем за 2-2,5 часа до </a:t>
            </a:r>
            <a:r>
              <a:rPr lang="ru-RU" sz="2400" dirty="0" smtClean="0"/>
              <a:t>сна.</a:t>
            </a:r>
          </a:p>
          <a:p>
            <a:pPr marL="0" indent="0">
              <a:buNone/>
            </a:pPr>
            <a:r>
              <a:rPr lang="ru-RU" sz="2400" dirty="0" smtClean="0"/>
              <a:t>Рекомендуются </a:t>
            </a:r>
            <a:r>
              <a:rPr lang="ru-RU" sz="2400" dirty="0"/>
              <a:t>можно рыбу, мясное </a:t>
            </a:r>
            <a:r>
              <a:rPr lang="ru-RU" sz="2400" dirty="0" smtClean="0"/>
              <a:t>блюдо с гарниром, овощно-крупяные </a:t>
            </a:r>
            <a:r>
              <a:rPr lang="ru-RU" sz="2400" dirty="0"/>
              <a:t>блюда, запеканки, </a:t>
            </a:r>
            <a:r>
              <a:rPr lang="ru-RU" sz="2400" dirty="0" smtClean="0"/>
              <a:t>сырники и напиток.  </a:t>
            </a:r>
          </a:p>
          <a:p>
            <a:pPr marL="0" indent="0">
              <a:buNone/>
            </a:pPr>
            <a:r>
              <a:rPr lang="ru-RU" sz="2400" dirty="0"/>
              <a:t>На ночь можно выпить стакан</a:t>
            </a:r>
            <a:br>
              <a:rPr lang="ru-RU" sz="2400" dirty="0"/>
            </a:br>
            <a:r>
              <a:rPr lang="ru-RU" sz="2400" dirty="0"/>
              <a:t>кефира или молока. 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20482" name="Picture 2" descr="Картинки по запросу рыба на уж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708920"/>
            <a:ext cx="2771800" cy="1944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652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+mn-lt"/>
              </a:rPr>
              <a:t>Потребности подростка в продуктах питания в день </a:t>
            </a:r>
            <a:r>
              <a:rPr lang="ru-RU" sz="3600" b="1" dirty="0" smtClean="0">
                <a:solidFill>
                  <a:srgbClr val="7030A0"/>
                </a:solidFill>
                <a:latin typeface="Roboto"/>
              </a:rPr>
              <a:t> 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dirty="0"/>
              <a:t>Мясо – примерно 200 грамм;</a:t>
            </a:r>
          </a:p>
          <a:p>
            <a:pPr fontAlgn="base"/>
            <a:r>
              <a:rPr lang="ru-RU" dirty="0"/>
              <a:t>Творог – 60 грамм;</a:t>
            </a:r>
          </a:p>
          <a:p>
            <a:pPr fontAlgn="base"/>
            <a:r>
              <a:rPr lang="ru-RU" dirty="0"/>
              <a:t>Молочные продукты – около 500 мл;</a:t>
            </a:r>
          </a:p>
          <a:p>
            <a:pPr fontAlgn="base"/>
            <a:r>
              <a:rPr lang="ru-RU" dirty="0"/>
              <a:t>1 яйцо;</a:t>
            </a:r>
          </a:p>
          <a:p>
            <a:pPr fontAlgn="base"/>
            <a:r>
              <a:rPr lang="ru-RU" dirty="0"/>
              <a:t>Сыр – примерно 10-15 грамм ежедневно;</a:t>
            </a:r>
          </a:p>
          <a:p>
            <a:pPr fontAlgn="base"/>
            <a:r>
              <a:rPr lang="ru-RU" dirty="0"/>
              <a:t>Рыба – от 60 до 70 грамм;</a:t>
            </a:r>
          </a:p>
          <a:p>
            <a:pPr fontAlgn="base"/>
            <a:r>
              <a:rPr lang="ru-RU" dirty="0"/>
              <a:t>Сладости – до 100 грамм;</a:t>
            </a:r>
          </a:p>
          <a:p>
            <a:pPr fontAlgn="base"/>
            <a:r>
              <a:rPr lang="ru-RU" dirty="0"/>
              <a:t>Хлеб – от 300 до 400 грамм (в том числе ржаной хлеб в количестве до 150 грамм);</a:t>
            </a:r>
          </a:p>
          <a:p>
            <a:pPr fontAlgn="base"/>
            <a:r>
              <a:rPr lang="ru-RU" dirty="0"/>
              <a:t>Макаронные изделия или крупы – около 60 грамм (один раз в неделю заменяют бобовые в том же количестве);</a:t>
            </a:r>
          </a:p>
          <a:p>
            <a:pPr fontAlgn="base"/>
            <a:r>
              <a:rPr lang="ru-RU" dirty="0"/>
              <a:t>Овощи – 300-350 грамм;</a:t>
            </a:r>
          </a:p>
          <a:p>
            <a:pPr fontAlgn="base"/>
            <a:r>
              <a:rPr lang="ru-RU" dirty="0"/>
              <a:t>Свежие фрукты – от 150 до 300 грамм;</a:t>
            </a:r>
          </a:p>
          <a:p>
            <a:pPr fontAlgn="base"/>
            <a:r>
              <a:rPr lang="ru-RU" dirty="0"/>
              <a:t>Сушеные фрукты – около 25 грамм;</a:t>
            </a:r>
          </a:p>
          <a:p>
            <a:pPr fontAlgn="base"/>
            <a:r>
              <a:rPr lang="ru-RU" dirty="0"/>
              <a:t>Сливочное масло – от 30 до 40 грамм;</a:t>
            </a:r>
          </a:p>
        </p:txBody>
      </p:sp>
    </p:spTree>
    <p:extLst>
      <p:ext uri="{BB962C8B-B14F-4D97-AF65-F5344CB8AC3E}">
        <p14:creationId xmlns:p14="http://schemas.microsoft.com/office/powerpoint/2010/main" val="339802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Как приучить ребенка к здоровой еде? 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6552728" cy="55892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dirty="0" smtClean="0"/>
              <a:t>В приобщении </a:t>
            </a:r>
            <a:r>
              <a:rPr lang="ru-RU" sz="2600" dirty="0"/>
              <a:t>подростка к здоровому питанию важен пример </a:t>
            </a:r>
            <a:r>
              <a:rPr lang="ru-RU" sz="2600" dirty="0" smtClean="0"/>
              <a:t>родителей, желательно</a:t>
            </a:r>
            <a:r>
              <a:rPr lang="ru-RU" sz="2600" dirty="0"/>
              <a:t>, чтобы вся семья следовала принципам рационального питания. </a:t>
            </a:r>
            <a:endParaRPr lang="ru-RU" sz="2600" dirty="0" smtClean="0"/>
          </a:p>
          <a:p>
            <a:pPr marL="0" indent="0">
              <a:buNone/>
            </a:pPr>
            <a:r>
              <a:rPr lang="ru-RU" sz="2600" dirty="0"/>
              <a:t>С</a:t>
            </a:r>
            <a:r>
              <a:rPr lang="ru-RU" sz="2600" dirty="0" smtClean="0"/>
              <a:t>ледует ненавязчиво рассказывать подростку </a:t>
            </a:r>
            <a:r>
              <a:rPr lang="ru-RU" sz="2600" dirty="0"/>
              <a:t>о важности завтрака, </a:t>
            </a:r>
            <a:r>
              <a:rPr lang="ru-RU" sz="2600" dirty="0" smtClean="0"/>
              <a:t>последствиях </a:t>
            </a:r>
            <a:r>
              <a:rPr lang="ru-RU" sz="2600" dirty="0"/>
              <a:t>пропусков приемов </a:t>
            </a:r>
            <a:r>
              <a:rPr lang="ru-RU" sz="2600" dirty="0" smtClean="0"/>
              <a:t>пищи, голодных диет, частого употребления фастфуда, обсуждать </a:t>
            </a:r>
            <a:r>
              <a:rPr lang="ru-RU" sz="2600" dirty="0"/>
              <a:t>пользу конкретных продуктов и важность определенных блюд для роста и здоровья. </a:t>
            </a:r>
          </a:p>
          <a:p>
            <a:pPr marL="0" indent="0">
              <a:buNone/>
            </a:pPr>
            <a:r>
              <a:rPr lang="ru-RU" altLang="ru-RU" sz="2600" dirty="0" smtClean="0"/>
              <a:t>Ему должны быть доступны </a:t>
            </a:r>
            <a:r>
              <a:rPr lang="ru-RU" altLang="ru-RU" sz="2600" dirty="0"/>
              <a:t>овощные салаты, </a:t>
            </a:r>
            <a:r>
              <a:rPr lang="ru-RU" altLang="ru-RU" sz="2600" dirty="0" smtClean="0"/>
              <a:t>блюда домашнего приготовления, а для перекусов - вымытые </a:t>
            </a:r>
            <a:r>
              <a:rPr lang="ru-RU" altLang="ru-RU" sz="2600" dirty="0"/>
              <a:t>фрукты, овощи, </a:t>
            </a:r>
            <a:r>
              <a:rPr lang="ru-RU" altLang="ru-RU" sz="2600" dirty="0" smtClean="0"/>
              <a:t>сухофрукты, орешки</a:t>
            </a:r>
            <a:r>
              <a:rPr lang="ru-RU" altLang="ru-RU" sz="2600" dirty="0"/>
              <a:t>. </a:t>
            </a:r>
          </a:p>
          <a:p>
            <a:pPr marL="0" indent="0">
              <a:buNone/>
              <a:defRPr/>
            </a:pPr>
            <a:r>
              <a:rPr lang="ru-RU" altLang="ru-RU" sz="2600" dirty="0" smtClean="0"/>
              <a:t>Полезно приобщать  </a:t>
            </a:r>
            <a:r>
              <a:rPr lang="ru-RU" altLang="ru-RU" sz="2600" dirty="0"/>
              <a:t>ребенка к процессу покупки продуктов и приготовлению блюд.</a:t>
            </a:r>
          </a:p>
          <a:p>
            <a:pPr marL="0" indent="0">
              <a:buNone/>
            </a:pPr>
            <a:endParaRPr lang="ru-RU" sz="2600" dirty="0"/>
          </a:p>
        </p:txBody>
      </p:sp>
      <p:pic>
        <p:nvPicPr>
          <p:cNvPr id="4" name="Picture 2" descr="https://api.rastimdetey.ru/storage/articles/449/images/792c1f93-8d15-470f-bdad-c4e1e88a5daa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90" y="3113182"/>
            <a:ext cx="266475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84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Неправильное питание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059016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  <a:defRPr/>
            </a:pPr>
            <a:r>
              <a:rPr lang="ru-RU" sz="3800" dirty="0" smtClean="0"/>
              <a:t>Сбалансированное </a:t>
            </a:r>
            <a:r>
              <a:rPr lang="ru-RU" sz="3800" dirty="0"/>
              <a:t>питание является необходимым условием обеспечения нормального физического, интеллектуального, </a:t>
            </a:r>
            <a:r>
              <a:rPr lang="ru-RU" sz="3800" dirty="0" smtClean="0"/>
              <a:t>психического, полового </a:t>
            </a:r>
            <a:r>
              <a:rPr lang="ru-RU" sz="3800" dirty="0"/>
              <a:t>развития и устойчивости ребенка к инфекциям.  </a:t>
            </a:r>
          </a:p>
          <a:p>
            <a:pPr marL="0" indent="0">
              <a:buNone/>
              <a:defRPr/>
            </a:pPr>
            <a:r>
              <a:rPr lang="ru-RU" sz="3800" dirty="0"/>
              <a:t>А неполноценное </a:t>
            </a:r>
            <a:r>
              <a:rPr lang="ru-RU" sz="3800" dirty="0" smtClean="0"/>
              <a:t>(неправильное)питание </a:t>
            </a:r>
            <a:r>
              <a:rPr lang="ru-RU" sz="3800" dirty="0"/>
              <a:t>детей и подростков - основной и самый мощный здоровьеразрушающий фактор.</a:t>
            </a:r>
          </a:p>
          <a:p>
            <a:pPr marL="0" indent="0">
              <a:buNone/>
            </a:pPr>
            <a:r>
              <a:rPr lang="ru-RU" sz="3800" dirty="0" smtClean="0"/>
              <a:t>Неправильное </a:t>
            </a:r>
            <a:r>
              <a:rPr lang="ru-RU" sz="3800" dirty="0"/>
              <a:t>питание – тип питания, при котором организм не получает все необходимые </a:t>
            </a:r>
            <a:r>
              <a:rPr lang="ru-RU" sz="3800" dirty="0" smtClean="0"/>
              <a:t>элементы для поддержания нормальной жизнедеятельности.</a:t>
            </a:r>
          </a:p>
          <a:p>
            <a:pPr marL="0" indent="0">
              <a:buNone/>
            </a:pPr>
            <a:endParaRPr lang="ru-RU" sz="3800" dirty="0"/>
          </a:p>
        </p:txBody>
      </p:sp>
      <p:pic>
        <p:nvPicPr>
          <p:cNvPr id="4" name="Picture 5" descr="https://www.kp40.ru/news_images/anons/698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36912"/>
            <a:ext cx="2555776" cy="273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84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Спасибо за внимание!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С</a:t>
            </a:r>
            <a:r>
              <a:rPr lang="ru-RU" sz="2400" dirty="0" smtClean="0"/>
              <a:t>облюдение </a:t>
            </a:r>
            <a:r>
              <a:rPr lang="ru-RU" sz="2400" dirty="0"/>
              <a:t>принципов здорового питания, </a:t>
            </a:r>
            <a:r>
              <a:rPr lang="ru-RU" sz="2400" dirty="0" smtClean="0"/>
              <a:t>формирование </a:t>
            </a:r>
            <a:r>
              <a:rPr lang="ru-RU" sz="2400" dirty="0"/>
              <a:t>сбалансированного рациона обеспечат </a:t>
            </a:r>
            <a:r>
              <a:rPr lang="ru-RU" sz="2400" dirty="0" smtClean="0"/>
              <a:t>подростку </a:t>
            </a:r>
            <a:r>
              <a:rPr lang="ru-RU" sz="2400" dirty="0"/>
              <a:t>правильное развитие </a:t>
            </a:r>
            <a:r>
              <a:rPr lang="ru-RU" sz="2400" dirty="0" smtClean="0"/>
              <a:t>и здоровье на </a:t>
            </a:r>
            <a:r>
              <a:rPr lang="ru-RU" sz="2400" dirty="0"/>
              <a:t>последующие годы жизни!</a:t>
            </a:r>
          </a:p>
        </p:txBody>
      </p:sp>
      <p:pic>
        <p:nvPicPr>
          <p:cNvPr id="5" name="Рисунок 4" descr="https://riapo.ru/upload/0penza/Fedorova/998/98/9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52936"/>
            <a:ext cx="5976664" cy="4005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374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rener-z.info/img/nwphoto/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11760"/>
            <a:ext cx="3347865" cy="265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600" b="1" dirty="0" smtClean="0">
                <a:solidFill>
                  <a:srgbClr val="7030A0"/>
                </a:solidFill>
              </a:rPr>
              <a:t>Негативные факторы питания </a:t>
            </a:r>
            <a:endParaRPr lang="ru-RU" altLang="ru-RU" sz="3600" dirty="0" smtClean="0">
              <a:solidFill>
                <a:srgbClr val="7030A0"/>
              </a:solidFill>
            </a:endParaRP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179388" y="1268760"/>
            <a:ext cx="6336827" cy="565115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2400" dirty="0"/>
              <a:t>н</a:t>
            </a:r>
            <a:r>
              <a:rPr lang="ru-RU" altLang="ru-RU" sz="2400" dirty="0" smtClean="0"/>
              <a:t>е соблюдение режима питания;  </a:t>
            </a:r>
          </a:p>
          <a:p>
            <a:pPr>
              <a:defRPr/>
            </a:pPr>
            <a:r>
              <a:rPr lang="ru-RU" altLang="ru-RU" sz="2400" dirty="0" smtClean="0"/>
              <a:t>снижение качества пищевых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altLang="ru-RU" sz="2400" dirty="0" smtClean="0"/>
              <a:t>     продуктов, химические добавки в пище,    геномодифицированные продукты;</a:t>
            </a:r>
          </a:p>
          <a:p>
            <a:pPr>
              <a:defRPr/>
            </a:pPr>
            <a:r>
              <a:rPr lang="ru-RU" altLang="ru-RU" sz="2400" dirty="0"/>
              <a:t>з</a:t>
            </a:r>
            <a:r>
              <a:rPr lang="ru-RU" altLang="ru-RU" sz="2400" dirty="0" smtClean="0"/>
              <a:t>начительная доля в рационе многих семей фаст –фуда, блюд промышленного производства, полуфабрикатов, сладких газировок, энергетических напитков; </a:t>
            </a:r>
          </a:p>
          <a:p>
            <a:pPr>
              <a:defRPr/>
            </a:pPr>
            <a:r>
              <a:rPr lang="ru-RU" altLang="ru-RU" sz="2400" dirty="0"/>
              <a:t>н</a:t>
            </a:r>
            <a:r>
              <a:rPr lang="ru-RU" altLang="ru-RU" sz="2400" dirty="0" smtClean="0"/>
              <a:t>едостаток молочных продуктов, овощей и фруктов;</a:t>
            </a:r>
          </a:p>
          <a:p>
            <a:pPr>
              <a:defRPr/>
            </a:pPr>
            <a:r>
              <a:rPr lang="ru-RU" altLang="ru-RU" sz="2400" dirty="0"/>
              <a:t>и</a:t>
            </a:r>
            <a:r>
              <a:rPr lang="ru-RU" altLang="ru-RU" sz="2400" dirty="0" smtClean="0"/>
              <a:t>спользование агрессивных методов обработки продуктов (жарка, во фритюре);</a:t>
            </a:r>
          </a:p>
          <a:p>
            <a:pPr>
              <a:defRPr/>
            </a:pPr>
            <a:r>
              <a:rPr lang="ru-RU" altLang="ru-RU" sz="2400" dirty="0"/>
              <a:t>м</a:t>
            </a:r>
            <a:r>
              <a:rPr lang="ru-RU" altLang="ru-RU" sz="2400" dirty="0" smtClean="0"/>
              <a:t>онодиеты.</a:t>
            </a:r>
          </a:p>
        </p:txBody>
      </p:sp>
    </p:spTree>
    <p:extLst>
      <p:ext uri="{BB962C8B-B14F-4D97-AF65-F5344CB8AC3E}">
        <p14:creationId xmlns:p14="http://schemas.microsoft.com/office/powerpoint/2010/main" val="410936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smtClean="0">
                <a:solidFill>
                  <a:srgbClr val="7030A0"/>
                </a:solidFill>
              </a:rPr>
              <a:t>Последствия неправильного питания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5257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  <a:defRPr/>
            </a:pPr>
            <a:r>
              <a:rPr lang="ru-RU" sz="3800" dirty="0" smtClean="0"/>
              <a:t>При этом в организме  создается </a:t>
            </a:r>
            <a:r>
              <a:rPr lang="ru-RU" sz="3800" dirty="0"/>
              <a:t>дефицит </a:t>
            </a:r>
            <a:endParaRPr lang="ru-RU" sz="3800" dirty="0" smtClean="0"/>
          </a:p>
          <a:p>
            <a:pPr marL="0" indent="0">
              <a:buNone/>
              <a:defRPr/>
            </a:pPr>
            <a:r>
              <a:rPr lang="ru-RU" sz="3800" dirty="0" smtClean="0"/>
              <a:t>необходимых </a:t>
            </a:r>
            <a:r>
              <a:rPr lang="ru-RU" sz="3800" dirty="0"/>
              <a:t>питательных </a:t>
            </a:r>
            <a:r>
              <a:rPr lang="ru-RU" sz="3800" dirty="0" smtClean="0"/>
              <a:t>веществ, </a:t>
            </a:r>
            <a:r>
              <a:rPr lang="ru-RU" sz="3800" dirty="0"/>
              <a:t>что </a:t>
            </a:r>
            <a:r>
              <a:rPr lang="ru-RU" sz="3800" dirty="0" smtClean="0"/>
              <a:t>является </a:t>
            </a:r>
            <a:r>
              <a:rPr lang="ru-RU" sz="3800" dirty="0"/>
              <a:t>одной из причин развития у детей и подростков хронических заболеваний, снижения </a:t>
            </a:r>
            <a:r>
              <a:rPr lang="ru-RU" sz="3800" dirty="0" smtClean="0"/>
              <a:t>успеваемости, </a:t>
            </a:r>
            <a:endParaRPr lang="ru-RU" sz="38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3800" dirty="0" smtClean="0"/>
              <a:t>приводит </a:t>
            </a:r>
            <a:r>
              <a:rPr lang="ru-RU" sz="3800" dirty="0"/>
              <a:t>к раздражительности и </a:t>
            </a:r>
            <a:endParaRPr lang="ru-RU" sz="38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3800" dirty="0" smtClean="0"/>
              <a:t>агрессивности </a:t>
            </a:r>
            <a:r>
              <a:rPr lang="ru-RU" sz="3800" dirty="0"/>
              <a:t>или наоборот – к обидчивости </a:t>
            </a:r>
            <a:r>
              <a:rPr lang="ru-RU" sz="3800" dirty="0" smtClean="0"/>
              <a:t>и плаксивости.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3800" dirty="0" smtClean="0"/>
              <a:t>Недостаток </a:t>
            </a:r>
            <a:r>
              <a:rPr lang="ru-RU" sz="3800" dirty="0"/>
              <a:t>в организме подростка </a:t>
            </a:r>
            <a:endParaRPr lang="ru-RU" sz="38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3800" dirty="0" smtClean="0"/>
              <a:t>определенных питательных </a:t>
            </a:r>
            <a:r>
              <a:rPr lang="ru-RU" sz="3800" dirty="0"/>
              <a:t>веществ даже может </a:t>
            </a:r>
            <a:r>
              <a:rPr lang="ru-RU" sz="3800" dirty="0" smtClean="0"/>
              <a:t>стать </a:t>
            </a:r>
            <a:r>
              <a:rPr lang="ru-RU" sz="3800" dirty="0"/>
              <a:t>фактором, </a:t>
            </a:r>
            <a:r>
              <a:rPr lang="ru-RU" sz="3800" dirty="0" smtClean="0"/>
              <a:t>способствующим употреблению психоактивных веществ</a:t>
            </a:r>
            <a:r>
              <a:rPr lang="ru-RU" sz="3800" dirty="0"/>
              <a:t>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2292" name="AutoShape 2" descr="https://riabir.ru/wp-content/uploads/2019/02/i-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2293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84984"/>
            <a:ext cx="2771800" cy="229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35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Последствия неправильного питания: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997152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/>
              <a:t>б</a:t>
            </a:r>
            <a:r>
              <a:rPr lang="ru-RU" sz="2400" dirty="0" smtClean="0"/>
              <a:t>ыстрая утомляемость;</a:t>
            </a:r>
          </a:p>
          <a:p>
            <a:r>
              <a:rPr lang="ru-RU" sz="2400" dirty="0"/>
              <a:t>н</a:t>
            </a:r>
            <a:r>
              <a:rPr lang="ru-RU" sz="2400" dirty="0" smtClean="0"/>
              <a:t>изкая работоспособность;</a:t>
            </a:r>
          </a:p>
          <a:p>
            <a:r>
              <a:rPr lang="ru-RU" sz="2400" dirty="0"/>
              <a:t>у</a:t>
            </a:r>
            <a:r>
              <a:rPr lang="ru-RU" sz="2400" dirty="0" smtClean="0"/>
              <a:t>худшение успеваемости;</a:t>
            </a:r>
            <a:endParaRPr lang="ru-RU" sz="2400" dirty="0"/>
          </a:p>
          <a:p>
            <a:r>
              <a:rPr lang="ru-RU" sz="2400" dirty="0"/>
              <a:t>головокружения;</a:t>
            </a:r>
          </a:p>
          <a:p>
            <a:r>
              <a:rPr lang="ru-RU" sz="2400" dirty="0" smtClean="0"/>
              <a:t>снижение иммунитета;</a:t>
            </a:r>
            <a:endParaRPr lang="ru-RU" sz="2400" dirty="0"/>
          </a:p>
          <a:p>
            <a:r>
              <a:rPr lang="ru-RU" sz="2400" dirty="0"/>
              <a:t>проблемы с зубами;</a:t>
            </a:r>
          </a:p>
          <a:p>
            <a:r>
              <a:rPr lang="ru-RU" sz="2400" dirty="0"/>
              <a:t>боли в суставах;</a:t>
            </a:r>
          </a:p>
          <a:p>
            <a:r>
              <a:rPr lang="ru-RU" sz="2400" dirty="0"/>
              <a:t>хрупкость </a:t>
            </a:r>
            <a:r>
              <a:rPr lang="ru-RU" sz="2400" dirty="0" smtClean="0"/>
              <a:t>костей</a:t>
            </a:r>
            <a:r>
              <a:rPr lang="ru-RU" sz="2400" dirty="0"/>
              <a:t> </a:t>
            </a:r>
            <a:r>
              <a:rPr lang="ru-RU" sz="2400" dirty="0" smtClean="0"/>
              <a:t>и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высокий </a:t>
            </a:r>
            <a:r>
              <a:rPr lang="ru-RU" sz="2400" dirty="0"/>
              <a:t>риск переломов;</a:t>
            </a:r>
          </a:p>
          <a:p>
            <a:r>
              <a:rPr lang="ru-RU" sz="2400" dirty="0"/>
              <a:t>замедленный рост</a:t>
            </a:r>
            <a:r>
              <a:rPr lang="ru-RU" sz="2400" dirty="0" smtClean="0"/>
              <a:t>;</a:t>
            </a:r>
          </a:p>
          <a:p>
            <a:r>
              <a:rPr lang="ru-RU" sz="2400" dirty="0"/>
              <a:t>з</a:t>
            </a:r>
            <a:r>
              <a:rPr lang="ru-RU" sz="2400" dirty="0" smtClean="0"/>
              <a:t>адержка полового развития;</a:t>
            </a:r>
            <a:endParaRPr lang="ru-RU" sz="2400" dirty="0"/>
          </a:p>
          <a:p>
            <a:pPr>
              <a:defRPr/>
            </a:pPr>
            <a:r>
              <a:rPr lang="ru-RU" sz="2400" dirty="0"/>
              <a:t>нарушения менструального </a:t>
            </a:r>
            <a:r>
              <a:rPr lang="ru-RU" sz="2400" dirty="0" smtClean="0"/>
              <a:t>цикла</a:t>
            </a:r>
            <a:r>
              <a:rPr lang="ru-RU" sz="2400" dirty="0"/>
              <a:t>;</a:t>
            </a:r>
            <a:r>
              <a:rPr lang="ru-RU" sz="2400" dirty="0" smtClean="0"/>
              <a:t> </a:t>
            </a:r>
          </a:p>
          <a:p>
            <a:pPr>
              <a:defRPr/>
            </a:pPr>
            <a:r>
              <a:rPr lang="ru-RU" sz="2400" dirty="0"/>
              <a:t>с</a:t>
            </a:r>
            <a:r>
              <a:rPr lang="ru-RU" sz="2400" dirty="0" smtClean="0"/>
              <a:t>лабое развитие мышечной системы; </a:t>
            </a:r>
            <a:endParaRPr lang="ru-RU" sz="2400" dirty="0"/>
          </a:p>
          <a:p>
            <a:pPr>
              <a:defRPr/>
            </a:pPr>
            <a:r>
              <a:rPr lang="ru-RU" sz="2400" dirty="0" smtClean="0"/>
              <a:t>дефицит </a:t>
            </a:r>
            <a:r>
              <a:rPr lang="ru-RU" sz="2400" dirty="0"/>
              <a:t>железа (анемия),  витаминов;  </a:t>
            </a:r>
          </a:p>
          <a:p>
            <a:endParaRPr lang="ru-RU" sz="2400" dirty="0"/>
          </a:p>
        </p:txBody>
      </p:sp>
      <p:pic>
        <p:nvPicPr>
          <p:cNvPr id="2050" name="Picture 2" descr="https://avatars.mds.yandex.net/get-zen_doc/3756876/pub_5efb471549799e29ae1123ff_5efb573ba74f7409828f89e9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36912"/>
            <a:ext cx="3299520" cy="221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44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600" b="1" smtClean="0">
                <a:solidFill>
                  <a:srgbClr val="7030A0"/>
                </a:solidFill>
              </a:rPr>
              <a:t>Последствия регулярного употребления фастфуда: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5915000" cy="5488657"/>
          </a:xfrm>
        </p:spPr>
        <p:txBody>
          <a:bodyPr>
            <a:normAutofit fontScale="40000" lnSpcReduction="20000"/>
          </a:bodyPr>
          <a:lstStyle/>
          <a:p>
            <a:pPr>
              <a:defRPr/>
            </a:pPr>
            <a:r>
              <a:rPr lang="ru-RU" sz="6200" dirty="0"/>
              <a:t>о</a:t>
            </a:r>
            <a:r>
              <a:rPr lang="ru-RU" sz="6200" dirty="0" smtClean="0"/>
              <a:t>жирение, раковые опухоли, сахарный диабет, камни </a:t>
            </a:r>
            <a:r>
              <a:rPr lang="ru-RU" sz="6200" dirty="0"/>
              <a:t>желчного </a:t>
            </a:r>
            <a:r>
              <a:rPr lang="ru-RU" sz="6200" dirty="0" smtClean="0"/>
              <a:t>пузыря,</a:t>
            </a:r>
          </a:p>
          <a:p>
            <a:pPr>
              <a:defRPr/>
            </a:pPr>
            <a:r>
              <a:rPr lang="ru-RU" sz="6200" dirty="0" smtClean="0"/>
              <a:t>поражение </a:t>
            </a:r>
            <a:r>
              <a:rPr lang="ru-RU" sz="6200" dirty="0"/>
              <a:t>печени и почек</a:t>
            </a:r>
            <a:r>
              <a:rPr lang="ru-RU" sz="6200" dirty="0" smtClean="0"/>
              <a:t>,</a:t>
            </a:r>
            <a:r>
              <a:rPr lang="ru-RU" sz="6200" dirty="0"/>
              <a:t> </a:t>
            </a:r>
            <a:r>
              <a:rPr lang="ru-RU" sz="6200" dirty="0" smtClean="0"/>
              <a:t> </a:t>
            </a:r>
          </a:p>
          <a:p>
            <a:pPr>
              <a:defRPr/>
            </a:pPr>
            <a:r>
              <a:rPr lang="ru-RU" sz="6200" dirty="0" smtClean="0"/>
              <a:t>уменьшение </a:t>
            </a:r>
            <a:r>
              <a:rPr lang="ru-RU" sz="6200" dirty="0"/>
              <a:t>количества </a:t>
            </a:r>
            <a:endParaRPr lang="ru-RU" sz="62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6200" dirty="0" smtClean="0"/>
              <a:t>мужского </a:t>
            </a:r>
            <a:r>
              <a:rPr lang="ru-RU" sz="6200" dirty="0"/>
              <a:t>полового гормона </a:t>
            </a:r>
            <a:endParaRPr lang="ru-RU" sz="6200" dirty="0" smtClean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ru-RU" sz="6200" dirty="0"/>
              <a:t>т</a:t>
            </a:r>
            <a:r>
              <a:rPr lang="ru-RU" sz="6200" dirty="0" smtClean="0"/>
              <a:t>естостерона,</a:t>
            </a:r>
          </a:p>
          <a:p>
            <a:pPr>
              <a:defRPr/>
            </a:pPr>
            <a:r>
              <a:rPr lang="ru-RU" sz="6200" dirty="0" smtClean="0"/>
              <a:t>аллергические реакции,</a:t>
            </a:r>
          </a:p>
          <a:p>
            <a:pPr>
              <a:defRPr/>
            </a:pPr>
            <a:r>
              <a:rPr lang="ru-RU" sz="6200" dirty="0" smtClean="0"/>
              <a:t>снижение иммунитета,</a:t>
            </a:r>
          </a:p>
          <a:p>
            <a:pPr>
              <a:defRPr/>
            </a:pPr>
            <a:r>
              <a:rPr lang="ru-RU" sz="6200" dirty="0" smtClean="0"/>
              <a:t>повышенная ломкость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6200" dirty="0" smtClean="0"/>
              <a:t>    костей, </a:t>
            </a:r>
          </a:p>
          <a:p>
            <a:pPr>
              <a:defRPr/>
            </a:pPr>
            <a:r>
              <a:rPr lang="ru-RU" sz="6000" dirty="0" smtClean="0"/>
              <a:t>снижение успеваемости, </a:t>
            </a:r>
          </a:p>
          <a:p>
            <a:pPr>
              <a:defRPr/>
            </a:pPr>
            <a:r>
              <a:rPr lang="ru-RU" sz="6000" dirty="0" smtClean="0"/>
              <a:t>прыщи</a:t>
            </a:r>
            <a:r>
              <a:rPr lang="ru-RU" sz="6000" dirty="0"/>
              <a:t>,</a:t>
            </a:r>
          </a:p>
          <a:p>
            <a:pPr>
              <a:defRPr/>
            </a:pPr>
            <a:r>
              <a:rPr lang="ru-RU" sz="6000" dirty="0" smtClean="0"/>
              <a:t>тусклость волос</a:t>
            </a:r>
            <a:r>
              <a:rPr lang="ru-RU" sz="6000" dirty="0"/>
              <a:t>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dirty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dirty="0"/>
              <a:t> </a:t>
            </a:r>
          </a:p>
        </p:txBody>
      </p:sp>
      <p:pic>
        <p:nvPicPr>
          <p:cNvPr id="18436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80928"/>
            <a:ext cx="2591842" cy="184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68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dirty="0" smtClean="0">
                <a:solidFill>
                  <a:srgbClr val="7030A0"/>
                </a:solidFill>
              </a:rPr>
              <a:t>Избыточная масса тела 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138" y="1268413"/>
            <a:ext cx="8229600" cy="5400675"/>
          </a:xfrm>
        </p:spPr>
        <p:txBody>
          <a:bodyPr>
            <a:normAutofit lnSpcReduction="1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000" dirty="0" smtClean="0"/>
              <a:t>       Избыточную массу тела имеют</a:t>
            </a:r>
            <a:r>
              <a:rPr lang="ru-RU" dirty="0" smtClean="0"/>
              <a:t> </a:t>
            </a:r>
            <a:r>
              <a:rPr lang="ru-RU" sz="2000" dirty="0" smtClean="0"/>
              <a:t>около </a:t>
            </a:r>
            <a:r>
              <a:rPr lang="ru-RU" sz="2000" dirty="0"/>
              <a:t>12-18% российских детей, еще </a:t>
            </a:r>
            <a:endParaRPr lang="ru-RU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000" dirty="0"/>
              <a:t>9</a:t>
            </a:r>
            <a:r>
              <a:rPr lang="ru-RU" sz="2000" dirty="0" smtClean="0"/>
              <a:t>%  </a:t>
            </a:r>
            <a:r>
              <a:rPr lang="ru-RU" sz="2000" dirty="0"/>
              <a:t>страдают ожирением</a:t>
            </a:r>
            <a:r>
              <a:rPr lang="ru-RU" sz="2000" dirty="0" smtClean="0"/>
              <a:t>. Этому способствуют: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000" dirty="0"/>
              <a:t> </a:t>
            </a:r>
            <a:r>
              <a:rPr lang="ru-RU" sz="2000" dirty="0" smtClean="0"/>
              <a:t>    -рационы </a:t>
            </a:r>
            <a:r>
              <a:rPr lang="ru-RU" sz="2000" dirty="0"/>
              <a:t>питания с высокой энергетической плотностью (с высоким содержанием жира или сахара и с низким содержанием клетчатки);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000" dirty="0"/>
              <a:t>        </a:t>
            </a:r>
            <a:r>
              <a:rPr lang="ru-RU" sz="2000" dirty="0" smtClean="0"/>
              <a:t>-избыточное употребление напитков </a:t>
            </a:r>
            <a:r>
              <a:rPr lang="ru-RU" sz="2000" dirty="0"/>
              <a:t>с высоким содержанием сахара;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000" dirty="0"/>
              <a:t>        -отсутствие регулярных завтраков;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000" dirty="0"/>
              <a:t>       - еда большими порциями;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000" dirty="0"/>
              <a:t>        -увеличение потребления продуктов питания, приготовленных не дома;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000" dirty="0"/>
              <a:t>        -рост общей энергетической ценности рациона за счет перекусов;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000" dirty="0"/>
              <a:t>        -большее потребление жареных и имеющих низкую пищевую ценность продуктов;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000" dirty="0"/>
              <a:t>        -снижение потребления молочных продуктов;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000" dirty="0"/>
              <a:t>        -недостаточное общее потребления фруктов и овощей, за исключением картофеля.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000" dirty="0"/>
              <a:t> 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308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4036</TotalTime>
  <Words>2228</Words>
  <Application>Microsoft Office PowerPoint</Application>
  <PresentationFormat>Экран (4:3)</PresentationFormat>
  <Paragraphs>336</Paragraphs>
  <Slides>40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6" baseType="lpstr">
      <vt:lpstr>Angsana New</vt:lpstr>
      <vt:lpstr>Arial</vt:lpstr>
      <vt:lpstr>Calibri</vt:lpstr>
      <vt:lpstr>NewtonC</vt:lpstr>
      <vt:lpstr>Roboto</vt:lpstr>
      <vt:lpstr>Тема Office</vt:lpstr>
      <vt:lpstr>Презентация PowerPoint</vt:lpstr>
      <vt:lpstr>Значение питания для подростка</vt:lpstr>
      <vt:lpstr>Неправильное питание – преобладающий фактор риска развития ХНИЗ</vt:lpstr>
      <vt:lpstr>Неправильное питание</vt:lpstr>
      <vt:lpstr>Негативные факторы питания </vt:lpstr>
      <vt:lpstr>Последствия неправильного питания</vt:lpstr>
      <vt:lpstr>Последствия неправильного питания:</vt:lpstr>
      <vt:lpstr>Последствия регулярного употребления фастфуда:</vt:lpstr>
      <vt:lpstr>Избыточная масса тела   </vt:lpstr>
      <vt:lpstr>Последствия избыточного питания у детей </vt:lpstr>
      <vt:lpstr>Состояние здоровья школьников</vt:lpstr>
      <vt:lpstr>Телосложение подростков 15-17 лет</vt:lpstr>
      <vt:lpstr>Здоровое питание</vt:lpstr>
      <vt:lpstr>Принципы здорового питания</vt:lpstr>
      <vt:lpstr> </vt:lpstr>
      <vt:lpstr>  Сбалансированность питания по содержанию основных пищевых веществ:  </vt:lpstr>
      <vt:lpstr>Белок</vt:lpstr>
      <vt:lpstr>Белок</vt:lpstr>
      <vt:lpstr>Жиры:</vt:lpstr>
      <vt:lpstr>Жиры</vt:lpstr>
      <vt:lpstr>Углеводы</vt:lpstr>
      <vt:lpstr>Польза сложных углеводов</vt:lpstr>
      <vt:lpstr>Простые углеводы</vt:lpstr>
      <vt:lpstr>Польза и вред простых углеводов</vt:lpstr>
      <vt:lpstr> Увеличение потребления овощей и фруктов </vt:lpstr>
      <vt:lpstr>Клетчатка </vt:lpstr>
      <vt:lpstr>Разнообразие питания</vt:lpstr>
      <vt:lpstr>Ограничение поваренной соли</vt:lpstr>
      <vt:lpstr>Ограничение сахара</vt:lpstr>
      <vt:lpstr>Способы приготовления</vt:lpstr>
      <vt:lpstr>Вредные продукты </vt:lpstr>
      <vt:lpstr>Потребность в чистой воде</vt:lpstr>
      <vt:lpstr>Режим приема пищи  </vt:lpstr>
      <vt:lpstr>Завтрак </vt:lpstr>
      <vt:lpstr>Обед</vt:lpstr>
      <vt:lpstr>Полдник</vt:lpstr>
      <vt:lpstr>Ужин</vt:lpstr>
      <vt:lpstr>Потребности подростка в продуктах питания в день  </vt:lpstr>
      <vt:lpstr>Как приучить ребенка к здоровой еде? </vt:lpstr>
      <vt:lpstr>Спасибо за внимание!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</dc:title>
  <dc:creator>Фил</dc:creator>
  <cp:lastModifiedBy>lenovo</cp:lastModifiedBy>
  <cp:revision>260</cp:revision>
  <dcterms:created xsi:type="dcterms:W3CDTF">2018-01-24T14:28:16Z</dcterms:created>
  <dcterms:modified xsi:type="dcterms:W3CDTF">2021-04-29T12:41:17Z</dcterms:modified>
</cp:coreProperties>
</file>